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86"/>
  </p:notesMasterIdLst>
  <p:handoutMasterIdLst>
    <p:handoutMasterId r:id="rId87"/>
  </p:handoutMasterIdLst>
  <p:sldIdLst>
    <p:sldId id="256" r:id="rId2"/>
    <p:sldId id="379" r:id="rId3"/>
    <p:sldId id="257" r:id="rId4"/>
    <p:sldId id="763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73" r:id="rId15"/>
    <p:sldId id="774" r:id="rId16"/>
    <p:sldId id="775" r:id="rId17"/>
    <p:sldId id="776" r:id="rId18"/>
    <p:sldId id="777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91" r:id="rId33"/>
    <p:sldId id="792" r:id="rId34"/>
    <p:sldId id="793" r:id="rId35"/>
    <p:sldId id="794" r:id="rId36"/>
    <p:sldId id="795" r:id="rId37"/>
    <p:sldId id="796" r:id="rId38"/>
    <p:sldId id="797" r:id="rId39"/>
    <p:sldId id="798" r:id="rId40"/>
    <p:sldId id="799" r:id="rId41"/>
    <p:sldId id="800" r:id="rId42"/>
    <p:sldId id="801" r:id="rId43"/>
    <p:sldId id="802" r:id="rId44"/>
    <p:sldId id="304" r:id="rId45"/>
    <p:sldId id="803" r:id="rId46"/>
    <p:sldId id="804" r:id="rId47"/>
    <p:sldId id="805" r:id="rId48"/>
    <p:sldId id="806" r:id="rId49"/>
    <p:sldId id="807" r:id="rId50"/>
    <p:sldId id="808" r:id="rId51"/>
    <p:sldId id="809" r:id="rId52"/>
    <p:sldId id="810" r:id="rId53"/>
    <p:sldId id="811" r:id="rId54"/>
    <p:sldId id="812" r:id="rId55"/>
    <p:sldId id="813" r:id="rId56"/>
    <p:sldId id="814" r:id="rId57"/>
    <p:sldId id="815" r:id="rId58"/>
    <p:sldId id="816" r:id="rId59"/>
    <p:sldId id="345" r:id="rId60"/>
    <p:sldId id="817" r:id="rId61"/>
    <p:sldId id="818" r:id="rId62"/>
    <p:sldId id="819" r:id="rId63"/>
    <p:sldId id="820" r:id="rId64"/>
    <p:sldId id="821" r:id="rId65"/>
    <p:sldId id="822" r:id="rId66"/>
    <p:sldId id="823" r:id="rId67"/>
    <p:sldId id="824" r:id="rId68"/>
    <p:sldId id="825" r:id="rId69"/>
    <p:sldId id="827" r:id="rId70"/>
    <p:sldId id="826" r:id="rId71"/>
    <p:sldId id="339" r:id="rId72"/>
    <p:sldId id="828" r:id="rId73"/>
    <p:sldId id="830" r:id="rId74"/>
    <p:sldId id="829" r:id="rId75"/>
    <p:sldId id="831" r:id="rId76"/>
    <p:sldId id="832" r:id="rId77"/>
    <p:sldId id="833" r:id="rId78"/>
    <p:sldId id="834" r:id="rId79"/>
    <p:sldId id="835" r:id="rId80"/>
    <p:sldId id="836" r:id="rId81"/>
    <p:sldId id="762" r:id="rId82"/>
    <p:sldId id="837" r:id="rId83"/>
    <p:sldId id="330" r:id="rId84"/>
    <p:sldId id="305" r:id="rId85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EEBCD"/>
    <a:srgbClr val="E8EFF8"/>
    <a:srgbClr val="FFF3DB"/>
    <a:srgbClr val="DDF1F0"/>
    <a:srgbClr val="F6923C"/>
    <a:srgbClr val="FFFAC2"/>
    <a:srgbClr val="FFFFCC"/>
    <a:srgbClr val="FDEAE9"/>
    <a:srgbClr val="CCFFCC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2/24/2022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 상속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67CC5-F1E9-44CE-BBC8-BE8F3999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상속의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BC772-B51E-4CB4-90C1-65FF635D7F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다중 상속을 지원하지 않는다</a:t>
            </a:r>
            <a:r>
              <a:rPr lang="en-US" altLang="ko-KR" dirty="0"/>
              <a:t>. </a:t>
            </a:r>
            <a:r>
              <a:rPr lang="ko-KR" altLang="en-US" dirty="0"/>
              <a:t>다중 상속이란 여러 개의 클래스로부터 상속받는 것이다</a:t>
            </a:r>
            <a:r>
              <a:rPr lang="en-US" altLang="ko-KR" dirty="0"/>
              <a:t>. </a:t>
            </a:r>
            <a:r>
              <a:rPr lang="ko-KR" altLang="en-US" dirty="0"/>
              <a:t>자바에서는 금지되어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상속의 횟수에는 제한이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상속 계층 구조의 최상위에는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400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2AC60-4590-4C97-B6C1-5DBD4BCD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Animal </a:t>
            </a:r>
            <a:r>
              <a:rPr lang="ko-KR" altLang="en-US" dirty="0"/>
              <a:t>클래스와 </a:t>
            </a:r>
            <a:r>
              <a:rPr lang="en-US" altLang="ko-KR" dirty="0"/>
              <a:t>Dog </a:t>
            </a:r>
            <a:r>
              <a:rPr lang="ko-KR" altLang="en-US" dirty="0"/>
              <a:t>클래스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EB11A2-AEFC-4BC7-9B6D-F21F1A84724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85754" y="1098954"/>
            <a:ext cx="6572492" cy="5620919"/>
          </a:xfrm>
        </p:spPr>
      </p:pic>
    </p:spTree>
    <p:extLst>
      <p:ext uri="{BB962C8B-B14F-4D97-AF65-F5344CB8AC3E}">
        <p14:creationId xmlns:p14="http://schemas.microsoft.com/office/powerpoint/2010/main" val="260087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25837-09DA-4DEE-9EBC-BFBBC5E7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도형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5F5CA1-1949-446D-AC6D-6BE1AA51593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일반적인 도형을 나타내는 </a:t>
            </a:r>
            <a:r>
              <a:rPr lang="en-US" altLang="ko-KR" dirty="0"/>
              <a:t>Shape </a:t>
            </a:r>
            <a:r>
              <a:rPr lang="ko-KR" altLang="en-US" dirty="0"/>
              <a:t>클래스를 작성하고 이것을 상속받아서 원을 나타내는 </a:t>
            </a:r>
            <a:r>
              <a:rPr lang="en-US" altLang="ko-KR" dirty="0"/>
              <a:t>Circle </a:t>
            </a:r>
            <a:r>
              <a:rPr lang="ko-KR" altLang="en-US" dirty="0"/>
              <a:t>클래스를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A6203-A356-4654-87F0-8E40AAD70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423" y="2314175"/>
            <a:ext cx="6311153" cy="41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125837-09DA-4DEE-9EBC-BFBBC5E7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도형 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4607B2C-6D3A-441F-9CA4-F60FF43A318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8790" y="1728797"/>
            <a:ext cx="6568081" cy="2417879"/>
          </a:xfrm>
        </p:spPr>
      </p:pic>
    </p:spTree>
    <p:extLst>
      <p:ext uri="{BB962C8B-B14F-4D97-AF65-F5344CB8AC3E}">
        <p14:creationId xmlns:p14="http://schemas.microsoft.com/office/powerpoint/2010/main" val="1506280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6E411-A817-45D1-9DBF-00EE9389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ACD3A5-CCF0-4A1C-83F8-F615EB72B91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18836" y="1727679"/>
            <a:ext cx="7258364" cy="2961283"/>
          </a:xfrm>
        </p:spPr>
      </p:pic>
    </p:spTree>
    <p:extLst>
      <p:ext uri="{BB962C8B-B14F-4D97-AF65-F5344CB8AC3E}">
        <p14:creationId xmlns:p14="http://schemas.microsoft.com/office/powerpoint/2010/main" val="1883037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AF1A5-3319-4D0C-B067-973BE8A1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상속과 접근 지정자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C9A8F-36A9-4F9A-B954-1F4688B688F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자식 클래스는 부모 클래스의 </a:t>
            </a:r>
            <a:r>
              <a:rPr lang="en-US" altLang="ko-KR" dirty="0"/>
              <a:t>public </a:t>
            </a:r>
            <a:r>
              <a:rPr lang="ko-KR" altLang="en-US" dirty="0"/>
              <a:t>멤버</a:t>
            </a:r>
            <a:r>
              <a:rPr lang="en-US" altLang="ko-KR" dirty="0"/>
              <a:t>, protected </a:t>
            </a:r>
            <a:r>
              <a:rPr lang="ko-KR" altLang="en-US" dirty="0"/>
              <a:t>멤버</a:t>
            </a:r>
            <a:r>
              <a:rPr lang="en-US" altLang="ko-KR" dirty="0"/>
              <a:t>, </a:t>
            </a:r>
            <a:r>
              <a:rPr lang="ko-KR" altLang="en-US" dirty="0"/>
              <a:t>디폴트 멤버</a:t>
            </a:r>
            <a:r>
              <a:rPr lang="en-US" altLang="ko-KR" dirty="0"/>
              <a:t>(</a:t>
            </a:r>
            <a:r>
              <a:rPr lang="ko-KR" altLang="en-US" dirty="0"/>
              <a:t>부모 클래스와 자식 클래스가 같은 패키지에 있다면</a:t>
            </a:r>
            <a:r>
              <a:rPr lang="en-US" altLang="ko-KR" dirty="0"/>
              <a:t>)</a:t>
            </a:r>
            <a:r>
              <a:rPr lang="ko-KR" altLang="en-US" dirty="0"/>
              <a:t>를 상속받는다</a:t>
            </a:r>
            <a:r>
              <a:rPr lang="en-US" altLang="ko-KR" dirty="0"/>
              <a:t>. </a:t>
            </a:r>
            <a:r>
              <a:rPr lang="ko-KR" altLang="en-US" dirty="0"/>
              <a:t>하지만 부모클래스의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상속되지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D0C9C5-D673-4F19-B090-0AAF9B207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561" y="2906526"/>
            <a:ext cx="5633791" cy="27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AF1A5-3319-4D0C-B067-973BE8A1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상속과 접근 지정자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E936F9E-5C59-4C64-81BD-27FBC9B817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52451" y="1600200"/>
            <a:ext cx="7874048" cy="4495800"/>
          </a:xfrm>
        </p:spPr>
      </p:pic>
    </p:spTree>
    <p:extLst>
      <p:ext uri="{BB962C8B-B14F-4D97-AF65-F5344CB8AC3E}">
        <p14:creationId xmlns:p14="http://schemas.microsoft.com/office/powerpoint/2010/main" val="392177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5796F-BEDC-422E-9F0B-80F4A343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코드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680BAE-64AB-475F-8EEF-CC2FEE367B6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6087" y="1653988"/>
            <a:ext cx="6530964" cy="4495800"/>
          </a:xfrm>
        </p:spPr>
      </p:pic>
    </p:spTree>
    <p:extLst>
      <p:ext uri="{BB962C8B-B14F-4D97-AF65-F5344CB8AC3E}">
        <p14:creationId xmlns:p14="http://schemas.microsoft.com/office/powerpoint/2010/main" val="1944468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B151A-57FD-48E4-92EC-45C4AB77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Person </a:t>
            </a:r>
            <a:r>
              <a:rPr lang="ko-KR" altLang="en-US" dirty="0"/>
              <a:t>클래스와 </a:t>
            </a:r>
            <a:r>
              <a:rPr lang="en-US" altLang="ko-KR" dirty="0"/>
              <a:t>Student </a:t>
            </a:r>
            <a:r>
              <a:rPr lang="ko-KR" altLang="en-US" dirty="0"/>
              <a:t>클래스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84043F-47DE-4EF4-884C-4FDBFF4A583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Person </a:t>
            </a:r>
            <a:r>
              <a:rPr lang="ko-KR" altLang="en-US" dirty="0"/>
              <a:t>클래스는 일반적인 사람을 나타낸다</a:t>
            </a:r>
            <a:r>
              <a:rPr lang="en-US" altLang="ko-KR" dirty="0"/>
              <a:t>. Person </a:t>
            </a:r>
            <a:r>
              <a:rPr lang="ko-KR" altLang="en-US" dirty="0"/>
              <a:t>클래스를 상속받아서 </a:t>
            </a:r>
            <a:r>
              <a:rPr lang="en-US" altLang="ko-KR" dirty="0"/>
              <a:t>Student </a:t>
            </a:r>
            <a:r>
              <a:rPr lang="ko-KR" altLang="en-US" dirty="0"/>
              <a:t>클래스를 작성해보자</a:t>
            </a:r>
            <a:r>
              <a:rPr lang="en-US" altLang="ko-KR" dirty="0"/>
              <a:t>. Person </a:t>
            </a:r>
            <a:r>
              <a:rPr lang="ko-KR" altLang="en-US" dirty="0"/>
              <a:t>클래스 중에서 민감한 개인 정보는 </a:t>
            </a:r>
            <a:r>
              <a:rPr lang="en-US" altLang="ko-KR" dirty="0"/>
              <a:t>private</a:t>
            </a:r>
            <a:r>
              <a:rPr lang="ko-KR" altLang="en-US" dirty="0"/>
              <a:t>으로 지정한다</a:t>
            </a:r>
            <a:r>
              <a:rPr lang="en-US" altLang="ko-KR" dirty="0"/>
              <a:t>. </a:t>
            </a:r>
            <a:r>
              <a:rPr lang="ko-KR" altLang="en-US" dirty="0"/>
              <a:t>예를 들어서 주민등록번호나 체중 같은 정보는 공개되면 안 된다</a:t>
            </a:r>
            <a:r>
              <a:rPr lang="en-US" altLang="ko-KR" dirty="0"/>
              <a:t>. </a:t>
            </a:r>
            <a:r>
              <a:rPr lang="ko-KR" altLang="en-US" dirty="0"/>
              <a:t>민감하지 않은 정보는 </a:t>
            </a:r>
            <a:r>
              <a:rPr lang="en-US" altLang="ko-KR" dirty="0"/>
              <a:t>protected</a:t>
            </a:r>
            <a:r>
              <a:rPr lang="ko-KR" altLang="en-US" dirty="0"/>
              <a:t>로 지정한다</a:t>
            </a:r>
            <a:r>
              <a:rPr lang="en-US" altLang="ko-KR" dirty="0"/>
              <a:t>. </a:t>
            </a:r>
            <a:r>
              <a:rPr lang="ko-KR" altLang="en-US" dirty="0"/>
              <a:t>공개해도 좋은 정보는 </a:t>
            </a:r>
            <a:r>
              <a:rPr lang="en-US" altLang="ko-KR" dirty="0"/>
              <a:t>public</a:t>
            </a:r>
            <a:r>
              <a:rPr lang="ko-KR" altLang="en-US" dirty="0"/>
              <a:t>으로 지정한다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265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B151A-57FD-48E4-92EC-45C4AB77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Person </a:t>
            </a:r>
            <a:r>
              <a:rPr lang="ko-KR" altLang="en-US" dirty="0"/>
              <a:t>클래스와 </a:t>
            </a:r>
            <a:r>
              <a:rPr lang="en-US" altLang="ko-KR" dirty="0"/>
              <a:t>Student </a:t>
            </a:r>
            <a:r>
              <a:rPr lang="ko-KR" altLang="en-US" dirty="0"/>
              <a:t>클래스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9BC1CE-6C94-4B22-8AF9-3544FCFE1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47" y="1600200"/>
            <a:ext cx="7014602" cy="463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장의 목표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319F51C-F5E0-4879-B086-34C06A7CF0A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47038" y="1600200"/>
            <a:ext cx="5973250" cy="4495800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3B151A-57FD-48E4-92EC-45C4AB775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Person </a:t>
            </a:r>
            <a:r>
              <a:rPr lang="ko-KR" altLang="en-US" dirty="0"/>
              <a:t>클래스와 </a:t>
            </a:r>
            <a:r>
              <a:rPr lang="en-US" altLang="ko-KR" dirty="0"/>
              <a:t>Student </a:t>
            </a:r>
            <a:r>
              <a:rPr lang="ko-KR" altLang="en-US" dirty="0"/>
              <a:t>클래스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BAC5FE-F6A2-4AF5-A976-0A8FF1059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22" y="1795742"/>
            <a:ext cx="7326155" cy="26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33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1BDDD-A573-4B1F-A0CF-0FC0DD7B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D330D4-4C2C-4D0D-91BB-DA27DE48A45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11387" y="1808013"/>
            <a:ext cx="8153400" cy="1426619"/>
          </a:xfrm>
        </p:spPr>
      </p:pic>
    </p:spTree>
    <p:extLst>
      <p:ext uri="{BB962C8B-B14F-4D97-AF65-F5344CB8AC3E}">
        <p14:creationId xmlns:p14="http://schemas.microsoft.com/office/powerpoint/2010/main" val="3965923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DBD39-1019-4429-AF74-0933C22E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상속과 생성자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D55FBA-9181-4091-A29E-4EFD4B961A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자식 클래스의 객체가 생성될 때</a:t>
            </a:r>
            <a:r>
              <a:rPr lang="en-US" altLang="ko-KR" dirty="0"/>
              <a:t>, </a:t>
            </a:r>
            <a:r>
              <a:rPr lang="ko-KR" altLang="en-US" dirty="0"/>
              <a:t>자식 클래스의 생성자만 호출될까</a:t>
            </a:r>
            <a:r>
              <a:rPr lang="en-US" altLang="ko-KR" dirty="0"/>
              <a:t>? </a:t>
            </a:r>
            <a:r>
              <a:rPr lang="ko-KR" altLang="en-US" dirty="0"/>
              <a:t>아니면 부모 클래스의 생성자도 호출되는가</a:t>
            </a:r>
            <a:r>
              <a:rPr lang="en-US" altLang="ko-KR" dirty="0"/>
              <a:t>? </a:t>
            </a:r>
            <a:r>
              <a:rPr lang="ko-KR" altLang="en-US" dirty="0"/>
              <a:t>또 어떤 순서로 호출될까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DA927C-345C-493B-A547-9578F818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29" y="2304022"/>
            <a:ext cx="6472237" cy="42556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F61991-FB1E-4F32-9A00-AA8746502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579" y="5823168"/>
            <a:ext cx="1788773" cy="6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30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6580C-8C31-4101-9C94-539967BE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왜 </a:t>
            </a:r>
            <a:r>
              <a:rPr lang="en-US" altLang="ko-KR" dirty="0"/>
              <a:t>Derived </a:t>
            </a:r>
            <a:r>
              <a:rPr lang="ko-KR" altLang="en-US" dirty="0"/>
              <a:t>객체를 생성했는데 </a:t>
            </a:r>
            <a:r>
              <a:rPr lang="en-US" altLang="ko-KR" dirty="0"/>
              <a:t>Base </a:t>
            </a:r>
            <a:r>
              <a:rPr lang="ko-KR" altLang="en-US" dirty="0"/>
              <a:t>생성자까지 호출되는 것일까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40049-A1DE-46FE-8F9D-8EA3A6C6E9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자식 클래스 객체 안에는 부모 클래스에서 상속된 부분이 들어 있다</a:t>
            </a:r>
            <a:r>
              <a:rPr lang="en-US" altLang="ko-KR" dirty="0"/>
              <a:t>. </a:t>
            </a:r>
            <a:r>
              <a:rPr lang="ko-KR" altLang="en-US" dirty="0"/>
              <a:t>따라서 자식 클래스 안의 부모 클래스 부분을 초기화하기 위하여 부모 클래스의 생성자도 호출되는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DD4122-96A1-4852-B662-FF53E28A3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97" y="3064809"/>
            <a:ext cx="49149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86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96580C-8C31-4101-9C94-539967BEE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생성자의 호출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40049-A1DE-46FE-8F9D-8EA3A6C6E90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부모 클래스의 생성자</a:t>
            </a:r>
            <a:r>
              <a:rPr lang="en-US" altLang="ko-KR" dirty="0"/>
              <a:t>) -&gt; (</a:t>
            </a:r>
            <a:r>
              <a:rPr lang="ko-KR" altLang="en-US" dirty="0"/>
              <a:t>자식 클래스의 생성자</a:t>
            </a:r>
            <a:r>
              <a:rPr lang="en-US" altLang="ko-KR" dirty="0"/>
              <a:t>) </a:t>
            </a:r>
            <a:r>
              <a:rPr lang="ko-KR" altLang="en-US" dirty="0"/>
              <a:t>순서이다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00CA82-FEBD-41F1-9641-3E87B49C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418" y="2705939"/>
            <a:ext cx="2193629" cy="226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29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1A152-F187-4E34-9981-8FD77B7C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명시적인 생성자 호출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6203D38-11AB-4A6A-9662-4B3DD2623F6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68581"/>
            <a:ext cx="7410076" cy="3279870"/>
          </a:xfrm>
        </p:spPr>
      </p:pic>
    </p:spTree>
    <p:extLst>
      <p:ext uri="{BB962C8B-B14F-4D97-AF65-F5344CB8AC3E}">
        <p14:creationId xmlns:p14="http://schemas.microsoft.com/office/powerpoint/2010/main" val="3899785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1A152-F187-4E34-9981-8FD77B7C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묵시적인 생성자 호출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4838298-4F72-4370-BE5F-373B38A37E3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36588" y="1981200"/>
            <a:ext cx="7655766" cy="3526510"/>
          </a:xfrm>
        </p:spPr>
      </p:pic>
    </p:spTree>
    <p:extLst>
      <p:ext uri="{BB962C8B-B14F-4D97-AF65-F5344CB8AC3E}">
        <p14:creationId xmlns:p14="http://schemas.microsoft.com/office/powerpoint/2010/main" val="198466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E27BAC-6B13-4163-A73D-31ACC8E6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오류가 발생하는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DC504E-C081-407D-BFE3-19C6A9AC613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묵시적인 부모 클래스 생성자 호출을 사용하려면 부모 클래스에 기본 생성자</a:t>
            </a:r>
            <a:r>
              <a:rPr lang="en-US" altLang="ko-KR" dirty="0"/>
              <a:t>(</a:t>
            </a:r>
            <a:r>
              <a:rPr lang="ko-KR" altLang="en-US" dirty="0"/>
              <a:t>매개 변수가 </a:t>
            </a:r>
            <a:r>
              <a:rPr lang="ko-KR" altLang="en-US" dirty="0" err="1"/>
              <a:t>없는생성자</a:t>
            </a:r>
            <a:r>
              <a:rPr lang="en-US" altLang="ko-KR" dirty="0"/>
              <a:t>)</a:t>
            </a:r>
            <a:r>
              <a:rPr lang="ko-KR" altLang="en-US" dirty="0"/>
              <a:t>가 반드시 정의되어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406AD1-12AC-41B3-B4E6-2DAF3F4F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259" y="2374259"/>
            <a:ext cx="5816660" cy="42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32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A4FC2-EC07-442E-9EB6-983537ABF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부모 클래스의 생성자 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0C4541-4BB0-46D0-B59B-0FB25FE5AF0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39560" y="1600200"/>
            <a:ext cx="6099829" cy="4495800"/>
          </a:xfrm>
        </p:spPr>
      </p:pic>
    </p:spTree>
    <p:extLst>
      <p:ext uri="{BB962C8B-B14F-4D97-AF65-F5344CB8AC3E}">
        <p14:creationId xmlns:p14="http://schemas.microsoft.com/office/powerpoint/2010/main" val="3954134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30830-D5FB-4DB7-A957-074B5BF30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Person </a:t>
            </a:r>
            <a:r>
              <a:rPr lang="ko-KR" altLang="en-US" dirty="0"/>
              <a:t>클래스와 </a:t>
            </a:r>
            <a:r>
              <a:rPr lang="en-US" altLang="ko-KR" dirty="0"/>
              <a:t>Employee</a:t>
            </a:r>
            <a:r>
              <a:rPr lang="ko-KR" altLang="en-US" dirty="0"/>
              <a:t> 클래스 </a:t>
            </a:r>
            <a:r>
              <a:rPr lang="ko-KR" altLang="en-US" dirty="0" err="1"/>
              <a:t>만들어보기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AFB8C-705A-4E8B-9817-949A5925503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Person </a:t>
            </a:r>
            <a:r>
              <a:rPr lang="ko-KR" altLang="en-US" dirty="0"/>
              <a:t>클래스는 일반적인 사람을 나타낸다</a:t>
            </a:r>
            <a:r>
              <a:rPr lang="en-US" altLang="ko-KR" dirty="0"/>
              <a:t>. Person </a:t>
            </a:r>
            <a:r>
              <a:rPr lang="ko-KR" altLang="en-US" dirty="0"/>
              <a:t>클래스를 상속받아서 직원을 나타내는 </a:t>
            </a:r>
            <a:r>
              <a:rPr lang="en-US" altLang="ko-KR" dirty="0"/>
              <a:t>Employee </a:t>
            </a:r>
            <a:r>
              <a:rPr lang="ko-KR" altLang="en-US" dirty="0"/>
              <a:t>클래스를 작성해보자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AC0FEB-EEC9-480B-8DA5-FA7EDE01F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1" y="2187604"/>
            <a:ext cx="6691593" cy="45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2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상속이란</a:t>
            </a:r>
            <a:r>
              <a:rPr lang="en-US" altLang="ko-KR" sz="3600"/>
              <a:t>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상속의 개념은 현실 세계에도 존재한다</a:t>
            </a:r>
            <a:r>
              <a:rPr lang="en-US" altLang="ko-KR" dirty="0"/>
              <a:t>. </a:t>
            </a:r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0" y="2320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610" y="2320925"/>
            <a:ext cx="7181263" cy="327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0825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43F46FB4-3DE4-4106-BE26-AB8CB7D1B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DE396A8-A1A9-48E9-8E2C-EE04DB19FBA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15171" y="1684996"/>
            <a:ext cx="6594976" cy="1744004"/>
          </a:xfrm>
        </p:spPr>
      </p:pic>
    </p:spTree>
    <p:extLst>
      <p:ext uri="{BB962C8B-B14F-4D97-AF65-F5344CB8AC3E}">
        <p14:creationId xmlns:p14="http://schemas.microsoft.com/office/powerpoint/2010/main" val="2317809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8F213-54FD-4789-B8F3-3CA59186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768436-32DB-450A-932F-92A42E3B80A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93457" y="1780250"/>
            <a:ext cx="8153400" cy="1033912"/>
          </a:xfrm>
        </p:spPr>
      </p:pic>
    </p:spTree>
    <p:extLst>
      <p:ext uri="{BB962C8B-B14F-4D97-AF65-F5344CB8AC3E}">
        <p14:creationId xmlns:p14="http://schemas.microsoft.com/office/powerpoint/2010/main" val="3735719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2842-75C5-421A-9C48-0A68D5F7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E7B1AC-DE57-478F-9601-981013F036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메소드 </a:t>
            </a:r>
            <a:r>
              <a:rPr lang="ko-KR" altLang="en-US" dirty="0" err="1"/>
              <a:t>오버라이딩</a:t>
            </a:r>
            <a:r>
              <a:rPr lang="en-US" altLang="ko-KR" dirty="0"/>
              <a:t>(method overriding)</a:t>
            </a:r>
            <a:r>
              <a:rPr lang="ko-KR" altLang="en-US" dirty="0"/>
              <a:t>은 자식 클래스가 부모 클래스의 메소드를 자신의 필요에 맞추어서 재정의하는 것이다</a:t>
            </a:r>
            <a:r>
              <a:rPr lang="en-US" altLang="ko-KR" dirty="0"/>
              <a:t>. </a:t>
            </a:r>
            <a:r>
              <a:rPr lang="ko-KR" altLang="en-US" dirty="0"/>
              <a:t>이때 메소드의 이름이나 매개 변수</a:t>
            </a:r>
            <a:r>
              <a:rPr lang="en-US" altLang="ko-KR" dirty="0"/>
              <a:t>, </a:t>
            </a:r>
            <a:r>
              <a:rPr lang="ko-KR" altLang="en-US" dirty="0"/>
              <a:t>반환형은 동일하여야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818BDE-3088-4945-8BF4-D1586DA2B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3078027"/>
            <a:ext cx="6777318" cy="24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30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2842-75C5-421A-9C48-0A68D5F7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8E99299-38EB-4064-8C83-DCC2FE59E88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79460" y="1600200"/>
            <a:ext cx="6620029" cy="4495800"/>
          </a:xfrm>
        </p:spPr>
      </p:pic>
    </p:spTree>
    <p:extLst>
      <p:ext uri="{BB962C8B-B14F-4D97-AF65-F5344CB8AC3E}">
        <p14:creationId xmlns:p14="http://schemas.microsoft.com/office/powerpoint/2010/main" val="1137662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62842-75C5-421A-9C48-0A68D5F78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74263A7-B2D1-400C-882A-0B483CA699F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63323" y="1974228"/>
            <a:ext cx="7052049" cy="189744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5C3816-F092-4D80-B102-9BB19DD71FDE}"/>
              </a:ext>
            </a:extLst>
          </p:cNvPr>
          <p:cNvSpPr txBox="1"/>
          <p:nvPr/>
        </p:nvSpPr>
        <p:spPr>
          <a:xfrm>
            <a:off x="1163323" y="4087923"/>
            <a:ext cx="7052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Rectangle </a:t>
            </a:r>
            <a:r>
              <a:rPr lang="ko-KR" altLang="en-US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클래스의 객체에 대하여 </a:t>
            </a:r>
            <a:r>
              <a:rPr lang="en-US" altLang="ko-KR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draw()</a:t>
            </a:r>
            <a:r>
              <a:rPr lang="ko-KR" altLang="en-US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가 호출되면 </a:t>
            </a:r>
            <a:r>
              <a:rPr lang="en-US" altLang="ko-KR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Rectangle </a:t>
            </a:r>
            <a:r>
              <a:rPr lang="ko-KR" altLang="en-US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클래스 안에서 </a:t>
            </a:r>
            <a:r>
              <a:rPr lang="ko-KR" altLang="en-US" sz="1600" b="0" u="none" strike="noStrike" baseline="0" dirty="0" err="1">
                <a:latin typeface="굴림" panose="020B0600000101010101" pitchFamily="50" charset="-127"/>
                <a:ea typeface="굴림" panose="020B0600000101010101" pitchFamily="50" charset="-127"/>
              </a:rPr>
              <a:t>오버라이딩된</a:t>
            </a:r>
            <a:r>
              <a:rPr lang="ko-KR" altLang="en-US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draw()</a:t>
            </a:r>
            <a:r>
              <a:rPr lang="ko-KR" altLang="en-US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가 호출된다</a:t>
            </a:r>
            <a:r>
              <a:rPr lang="en-US" altLang="ko-KR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Shape</a:t>
            </a:r>
            <a:r>
              <a:rPr lang="ko-KR" altLang="en-US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의 </a:t>
            </a:r>
            <a:r>
              <a:rPr lang="en-US" altLang="ko-KR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draw()</a:t>
            </a:r>
            <a:r>
              <a:rPr lang="ko-KR" altLang="en-US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가 호출되는 것이 아니다</a:t>
            </a:r>
            <a:r>
              <a:rPr lang="en-US" altLang="ko-KR" sz="1600" b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C18B57B-0767-46A9-8FB5-230BE2C67781}"/>
              </a:ext>
            </a:extLst>
          </p:cNvPr>
          <p:cNvCxnSpPr/>
          <p:nvPr/>
        </p:nvCxnSpPr>
        <p:spPr>
          <a:xfrm flipH="1" flipV="1">
            <a:off x="2949388" y="2922951"/>
            <a:ext cx="923365" cy="11649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477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2E29A-92D5-4736-9C6A-986BF368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D9F392-8E4D-402D-B614-263DD749169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7676" y="1812257"/>
            <a:ext cx="7510182" cy="2594426"/>
          </a:xfrm>
        </p:spPr>
      </p:pic>
    </p:spTree>
    <p:extLst>
      <p:ext uri="{BB962C8B-B14F-4D97-AF65-F5344CB8AC3E}">
        <p14:creationId xmlns:p14="http://schemas.microsoft.com/office/powerpoint/2010/main" val="1884092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84D27-A66D-43B5-B293-25EEA843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키워드 </a:t>
            </a:r>
            <a:r>
              <a:rPr lang="en-US" altLang="ko-KR" dirty="0"/>
              <a:t>super</a:t>
            </a:r>
            <a:r>
              <a:rPr lang="ko-KR" altLang="en-US" dirty="0"/>
              <a:t>를 사용하여 부모 클래스 멤버 접근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2ECD7E-6B20-456B-B18F-A3EFF2531F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키워드 </a:t>
            </a:r>
            <a:r>
              <a:rPr lang="en-US" altLang="ko-KR" dirty="0"/>
              <a:t>super</a:t>
            </a:r>
            <a:r>
              <a:rPr lang="ko-KR" altLang="en-US" dirty="0"/>
              <a:t>는 상속 관계에서 부모 클래스의 메소드나 필드를 명시적으로 참조하기 위하여 사용된다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만약 부모 클래스의 메소드를 </a:t>
            </a:r>
            <a:r>
              <a:rPr lang="ko-KR" altLang="en-US" dirty="0" err="1"/>
              <a:t>오버라이딩한</a:t>
            </a:r>
            <a:r>
              <a:rPr lang="ko-KR" altLang="en-US" dirty="0"/>
              <a:t> 경우에 </a:t>
            </a:r>
            <a:r>
              <a:rPr lang="en-US" altLang="ko-KR" dirty="0"/>
              <a:t>super</a:t>
            </a:r>
            <a:r>
              <a:rPr lang="ko-KR" altLang="en-US" dirty="0"/>
              <a:t>를 사용하면 부모 클래스의 메소드를 호출할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346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084D27-A66D-43B5-B293-25EEA843D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C890FF-EB6D-45A7-8137-E495471A146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180164" y="856129"/>
            <a:ext cx="6585884" cy="225306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3F5FDC-E4D0-4C1E-B274-E76921B1D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164" y="3109195"/>
            <a:ext cx="6585884" cy="340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20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1B2C5-32C2-4979-9262-701E9524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vs </a:t>
            </a:r>
            <a:r>
              <a:rPr lang="ko-KR" altLang="en-US" dirty="0"/>
              <a:t>오버로딩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F66951-6904-4EDE-81A9-DD0E2650AF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오버로딩</a:t>
            </a:r>
            <a:r>
              <a:rPr lang="en-US" altLang="ko-KR" dirty="0"/>
              <a:t>(overloading)</a:t>
            </a:r>
            <a:r>
              <a:rPr lang="ko-KR" altLang="en-US" dirty="0"/>
              <a:t>이란 같은 </a:t>
            </a:r>
            <a:r>
              <a:rPr lang="ko-KR" altLang="en-US" dirty="0" err="1"/>
              <a:t>메소드명을</a:t>
            </a:r>
            <a:r>
              <a:rPr lang="ko-KR" altLang="en-US" dirty="0"/>
              <a:t> 가진 여러 개의 메소드를 작성하는 것이다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오버라이딩</a:t>
            </a:r>
            <a:r>
              <a:rPr lang="en-US" altLang="ko-KR" dirty="0"/>
              <a:t>(overriding)</a:t>
            </a:r>
            <a:r>
              <a:rPr lang="ko-KR" altLang="en-US" dirty="0"/>
              <a:t>은 부모 클래스의 메소드를 자식 클래스가 다시 정의하는 것을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AAB226-9EAB-4449-8473-BCC89251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46" y="3429000"/>
            <a:ext cx="787907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05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CA255-50E6-4BE9-B47F-F1F40114B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49B19-85CB-45B6-B32B-2BE371602D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이들은 모두 다형성과 관련이 있다</a:t>
            </a:r>
            <a:r>
              <a:rPr lang="en-US" altLang="ko-KR" dirty="0"/>
              <a:t>. </a:t>
            </a:r>
            <a:r>
              <a:rPr lang="ko-KR" altLang="en-US" dirty="0"/>
              <a:t>이름을 재사용하는 것은 같다</a:t>
            </a:r>
            <a:r>
              <a:rPr lang="en-US" altLang="ko-KR" dirty="0"/>
              <a:t>. </a:t>
            </a:r>
            <a:r>
              <a:rPr lang="ko-KR" altLang="en-US" dirty="0"/>
              <a:t>오버로딩은 컴파일 시간에서의 다형성을 지원한다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메소드 </a:t>
            </a:r>
            <a:r>
              <a:rPr lang="ko-KR" altLang="en-US" dirty="0" err="1"/>
              <a:t>오버라이딩을</a:t>
            </a:r>
            <a:r>
              <a:rPr lang="ko-KR" altLang="en-US" dirty="0"/>
              <a:t> 사용하면 실행 시간에서의 다형성을 지원할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EC5EB7-2D89-4FDF-9094-D93B4D30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3176307"/>
            <a:ext cx="49434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5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42D1C-7351-4C23-B21F-4171F819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상속의 형식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3E15BC-5878-430A-B727-A9B82390EED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20191"/>
            <a:ext cx="8153400" cy="21222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6C7C61-93BD-4462-81B9-2917D483508B}"/>
              </a:ext>
            </a:extLst>
          </p:cNvPr>
          <p:cNvSpPr txBox="1"/>
          <p:nvPr/>
        </p:nvSpPr>
        <p:spPr>
          <a:xfrm>
            <a:off x="612648" y="4087906"/>
            <a:ext cx="80360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상속을 정의하려면 자식 클래스 이름 뒤에 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extends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를 쓰고 부모 클래스 이름을 적으면 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“extends”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는 확장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또는 파생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한다는 의미이다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즉 부모 클래스를 확장하여서 자식 클래스를 작성한다는 의미가 된다</a:t>
            </a:r>
            <a: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640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AA8BF-D753-4E01-BF2C-4CA90E25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정적 메소드를 </a:t>
            </a:r>
            <a:r>
              <a:rPr lang="ko-KR" altLang="en-US" dirty="0" err="1"/>
              <a:t>오버라이드하면</a:t>
            </a:r>
            <a:r>
              <a:rPr lang="ko-KR" altLang="en-US" dirty="0"/>
              <a:t> 어떻게 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6DE775-7D65-4337-900E-1BC2D16C90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l"/>
            <a:r>
              <a:rPr lang="ko-KR" altLang="en-US" dirty="0"/>
              <a:t>자식 클래스가 부모 클래스의 정적 메소드와 동일한 정적 메소드를 정의하는 경우</a:t>
            </a:r>
            <a:r>
              <a:rPr lang="en-US" altLang="ko-KR" dirty="0"/>
              <a:t>, </a:t>
            </a:r>
            <a:r>
              <a:rPr lang="ko-KR" altLang="en-US" sz="1800" b="0" i="0" u="none" strike="noStrike" baseline="0" dirty="0">
                <a:latin typeface="YDVYMjOStd125"/>
              </a:rPr>
              <a:t>어떤 참조 변수를 통하여 호출되는지에 따라 달라진다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C0F5C1-D9E4-4EB3-9F06-E38622422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53" y="2348752"/>
            <a:ext cx="6875153" cy="436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3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746FD-9788-477A-A14B-44B8DC64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Employee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079F29-B0C1-4287-9DF6-672388665D7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아래와 같은 상속 계층도를 가정하자</a:t>
            </a:r>
            <a:r>
              <a:rPr lang="en-US" altLang="ko-KR" dirty="0"/>
              <a:t>. </a:t>
            </a:r>
            <a:r>
              <a:rPr lang="ko-KR" altLang="en-US" dirty="0"/>
              <a:t>일반 직원은 </a:t>
            </a:r>
            <a:r>
              <a:rPr lang="en-US" altLang="ko-KR" dirty="0"/>
              <a:t>Employee </a:t>
            </a:r>
            <a:r>
              <a:rPr lang="ko-KR" altLang="en-US" dirty="0"/>
              <a:t>클래스로 모델링한다</a:t>
            </a:r>
            <a:r>
              <a:rPr lang="en-US" altLang="ko-KR" dirty="0"/>
              <a:t>. Employee </a:t>
            </a:r>
            <a:r>
              <a:rPr lang="ko-KR" altLang="en-US" dirty="0"/>
              <a:t>클래스를 상속받아서 관리자를 나타내는 </a:t>
            </a:r>
            <a:r>
              <a:rPr lang="en-US" altLang="ko-KR" dirty="0"/>
              <a:t>Manager </a:t>
            </a:r>
            <a:r>
              <a:rPr lang="ko-KR" altLang="en-US" dirty="0"/>
              <a:t>클래스와 프로그래머를 나타내는 </a:t>
            </a:r>
            <a:r>
              <a:rPr lang="en-US" altLang="ko-KR" dirty="0"/>
              <a:t>Programmer </a:t>
            </a:r>
            <a:r>
              <a:rPr lang="ko-KR" altLang="en-US" dirty="0"/>
              <a:t>클래스를 작성한다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D1EA43-E514-4D44-8A8C-7EEB4B29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60" y="2928658"/>
            <a:ext cx="7625399" cy="2961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5D249-1858-423D-9C46-24C9A34C08E0}"/>
              </a:ext>
            </a:extLst>
          </p:cNvPr>
          <p:cNvSpPr txBox="1"/>
          <p:nvPr/>
        </p:nvSpPr>
        <p:spPr>
          <a:xfrm>
            <a:off x="5629835" y="3152001"/>
            <a:ext cx="91082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Employee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634738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B746FD-9788-477A-A14B-44B8DC64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Employee </a:t>
            </a:r>
            <a:r>
              <a:rPr lang="ko-KR" altLang="en-US" dirty="0"/>
              <a:t>클래스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F3B0669-A3BB-4EDD-9045-B138AB21BC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04682" y="1232374"/>
            <a:ext cx="6439061" cy="5397026"/>
          </a:xfrm>
        </p:spPr>
      </p:pic>
    </p:spTree>
    <p:extLst>
      <p:ext uri="{BB962C8B-B14F-4D97-AF65-F5344CB8AC3E}">
        <p14:creationId xmlns:p14="http://schemas.microsoft.com/office/powerpoint/2010/main" val="29870413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1B89E-EA28-4EE1-B6AD-17F87F56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C2F7A6-0748-4424-B82E-4ACD37202A6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69775" y="1663884"/>
            <a:ext cx="7204449" cy="3669890"/>
          </a:xfrm>
        </p:spPr>
      </p:pic>
    </p:spTree>
    <p:extLst>
      <p:ext uri="{BB962C8B-B14F-4D97-AF65-F5344CB8AC3E}">
        <p14:creationId xmlns:p14="http://schemas.microsoft.com/office/powerpoint/2010/main" val="3450675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/>
              <a:t>다형성이란</a:t>
            </a:r>
            <a:r>
              <a:rPr lang="en-US" altLang="ko-KR" sz="3600"/>
              <a:t>?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다형성</a:t>
            </a:r>
            <a:r>
              <a:rPr lang="en-US" altLang="ko-KR" dirty="0"/>
              <a:t>(polymorphism)</a:t>
            </a:r>
            <a:r>
              <a:rPr lang="ko-KR" altLang="en-US" dirty="0"/>
              <a:t>이란 객체들의 타입이 다르면 똑같은 메시지가 전달되더라도 서로 다른 동작을 하는 것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0BE054-665D-418A-8A70-2FD16340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7" y="2809474"/>
            <a:ext cx="6716806" cy="343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70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F38C5-550B-4DA2-BAA0-F7FE329C2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다형성을 어떻게 사용할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7A0441-A152-4376-B030-953371124F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사각형</a:t>
            </a:r>
            <a:r>
              <a:rPr lang="en-US" altLang="ko-KR" dirty="0"/>
              <a:t>, </a:t>
            </a:r>
            <a:r>
              <a:rPr lang="ko-KR" altLang="en-US" dirty="0"/>
              <a:t>삼각형</a:t>
            </a:r>
            <a:r>
              <a:rPr lang="en-US" altLang="ko-KR" dirty="0"/>
              <a:t>, </a:t>
            </a:r>
            <a:r>
              <a:rPr lang="ko-KR" altLang="en-US" dirty="0"/>
              <a:t>원과 같은 다양한 타입의 도형 객체들이 모여 있다고 하자</a:t>
            </a:r>
            <a:r>
              <a:rPr lang="en-US" altLang="ko-KR" dirty="0"/>
              <a:t>. </a:t>
            </a:r>
            <a:r>
              <a:rPr lang="ko-KR" altLang="en-US" dirty="0"/>
              <a:t>이 도형들을 그리고 싶으면 각 객체에 </a:t>
            </a:r>
            <a:r>
              <a:rPr lang="en-US" altLang="ko-KR" dirty="0"/>
              <a:t>draw </a:t>
            </a:r>
            <a:r>
              <a:rPr lang="ko-KR" altLang="en-US" dirty="0"/>
              <a:t>메시지를 보내면 된다</a:t>
            </a:r>
            <a:r>
              <a:rPr lang="en-US" altLang="ko-KR" dirty="0"/>
              <a:t>. </a:t>
            </a:r>
            <a:r>
              <a:rPr lang="ko-KR" altLang="en-US" dirty="0"/>
              <a:t>각 도형들은 자신의 모습을 화면에 그릴 것이다</a:t>
            </a:r>
            <a:r>
              <a:rPr lang="en-US" altLang="ko-KR" dirty="0"/>
              <a:t>. </a:t>
            </a:r>
            <a:r>
              <a:rPr lang="ko-KR" altLang="en-US" dirty="0"/>
              <a:t>즉 도형의 타입을 고려할 필요가 없는 것이다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C2DF49-8DC7-4081-A6E5-BD2B937A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20" y="3429000"/>
            <a:ext cx="7451632" cy="24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88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1AE99-77E3-41E3-8705-AD79BC8A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715C5-13DE-4158-8877-37757809B5C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하나의 예로 </a:t>
            </a:r>
            <a:r>
              <a:rPr lang="en-US" altLang="ko-KR" dirty="0"/>
              <a:t>Rectangle, Triangle, Circle </a:t>
            </a:r>
            <a:r>
              <a:rPr lang="ko-KR" altLang="en-US" dirty="0"/>
              <a:t>등의 도형 클래스가 부모 클래스인 </a:t>
            </a:r>
            <a:r>
              <a:rPr lang="en-US" altLang="ko-KR" dirty="0"/>
              <a:t>Shape </a:t>
            </a:r>
            <a:r>
              <a:rPr lang="ko-KR" altLang="en-US" dirty="0"/>
              <a:t>클래스로부터 상속되었다고 가정하자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8948EB-877F-4BD6-B9AD-9FBE95140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034" y="2666440"/>
            <a:ext cx="6092919" cy="289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19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AA6CD-C319-4F9E-9850-AFBA0F4B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397995-94F7-4791-9564-4AC30573ABA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05436" y="1454836"/>
            <a:ext cx="6864822" cy="5174564"/>
          </a:xfrm>
        </p:spPr>
      </p:pic>
    </p:spTree>
    <p:extLst>
      <p:ext uri="{BB962C8B-B14F-4D97-AF65-F5344CB8AC3E}">
        <p14:creationId xmlns:p14="http://schemas.microsoft.com/office/powerpoint/2010/main" val="73556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AA6CD-C319-4F9E-9850-AFBA0F4B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41B9670-873B-49AC-9E50-5509D6C0AE9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1783" y="1690075"/>
            <a:ext cx="7240434" cy="249533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A7401-9FDD-486D-98C9-E109A4CA89CA}"/>
              </a:ext>
            </a:extLst>
          </p:cNvPr>
          <p:cNvSpPr txBox="1"/>
          <p:nvPr/>
        </p:nvSpPr>
        <p:spPr>
          <a:xfrm>
            <a:off x="1069131" y="4404837"/>
            <a:ext cx="72404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부모 클래스 변수로 자식 클래스 객체를 참조할 수 있다</a:t>
            </a:r>
            <a:r>
              <a:rPr lang="en-US" altLang="ko-KR" sz="1600" b="1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이것을 업캐스팅</a:t>
            </a:r>
            <a:r>
              <a:rPr lang="en-US" altLang="ko-KR" sz="1600" b="1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(upcasting,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상형 </a:t>
            </a:r>
            <a:r>
              <a:rPr lang="ko-KR" altLang="en-US" sz="1600" b="0" i="0" u="none" strike="noStrike" baseline="0" dirty="0" err="1">
                <a:latin typeface="굴림" panose="020B0600000101010101" pitchFamily="50" charset="-127"/>
                <a:ea typeface="굴림" panose="020B0600000101010101" pitchFamily="50" charset="-127"/>
              </a:rPr>
              <a:t>형변환</a:t>
            </a:r>
            <a:r>
              <a:rPr lang="en-US" altLang="ko-KR" sz="1600" b="1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이라고 한다</a:t>
            </a:r>
            <a:r>
              <a:rPr lang="en-US" altLang="ko-KR" sz="1600" b="1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738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62C46-17E9-40D3-8F92-E48C3EE31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자식 클래스와 부모 클래스의 포함 관계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D60FD97-85B8-436B-AC94-32B3AE676B7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95921" y="1850931"/>
            <a:ext cx="7552157" cy="2972081"/>
          </a:xfrm>
        </p:spPr>
      </p:pic>
    </p:spTree>
    <p:extLst>
      <p:ext uri="{BB962C8B-B14F-4D97-AF65-F5344CB8AC3E}">
        <p14:creationId xmlns:p14="http://schemas.microsoft.com/office/powerpoint/2010/main" val="2307590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62D2B-19ED-4140-9D23-96B5E55F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상속의 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BCD1614-1278-4A76-A1D4-DDF7BE8FE5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78729"/>
            <a:ext cx="8153400" cy="4338742"/>
          </a:xfrm>
        </p:spPr>
      </p:pic>
    </p:spTree>
    <p:extLst>
      <p:ext uri="{BB962C8B-B14F-4D97-AF65-F5344CB8AC3E}">
        <p14:creationId xmlns:p14="http://schemas.microsoft.com/office/powerpoint/2010/main" val="2456162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0C682-9BB1-413E-8421-2FB90A36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12713B-9BE6-42D6-A121-ACFC14D4EBF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91682"/>
            <a:ext cx="8153400" cy="4312836"/>
          </a:xfrm>
        </p:spPr>
      </p:pic>
    </p:spTree>
    <p:extLst>
      <p:ext uri="{BB962C8B-B14F-4D97-AF65-F5344CB8AC3E}">
        <p14:creationId xmlns:p14="http://schemas.microsoft.com/office/powerpoint/2010/main" val="1600360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0C682-9BB1-413E-8421-2FB90A36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5731B90-EA4A-4880-856E-51A75EE39D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64067" y="1804147"/>
            <a:ext cx="7060734" cy="2962310"/>
          </a:xfrm>
        </p:spPr>
      </p:pic>
    </p:spTree>
    <p:extLst>
      <p:ext uri="{BB962C8B-B14F-4D97-AF65-F5344CB8AC3E}">
        <p14:creationId xmlns:p14="http://schemas.microsoft.com/office/powerpoint/2010/main" val="887904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89239-ED6D-4954-90FE-5A8964BE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 </a:t>
            </a:r>
            <a:r>
              <a:rPr lang="en-US" altLang="ko-KR" dirty="0"/>
              <a:t>vs </a:t>
            </a:r>
            <a:r>
              <a:rPr lang="ko-KR" altLang="en-US" dirty="0"/>
              <a:t>다운캐스팅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C6592A-A56B-4C38-B6EB-F8CE250038A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935902"/>
            <a:ext cx="8153400" cy="3824396"/>
          </a:xfrm>
        </p:spPr>
      </p:pic>
    </p:spTree>
    <p:extLst>
      <p:ext uri="{BB962C8B-B14F-4D97-AF65-F5344CB8AC3E}">
        <p14:creationId xmlns:p14="http://schemas.microsoft.com/office/powerpoint/2010/main" val="143345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89239-ED6D-4954-90FE-5A8964BE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 </a:t>
            </a:r>
            <a:r>
              <a:rPr lang="en-US" altLang="ko-KR" dirty="0"/>
              <a:t>vs </a:t>
            </a:r>
            <a:r>
              <a:rPr lang="ko-KR" altLang="en-US" dirty="0"/>
              <a:t>다운캐스팅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7A81A60-BE10-49FC-A0F7-58EF4995DBB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29553" y="1408702"/>
            <a:ext cx="6550903" cy="5220698"/>
          </a:xfrm>
        </p:spPr>
      </p:pic>
    </p:spTree>
    <p:extLst>
      <p:ext uri="{BB962C8B-B14F-4D97-AF65-F5344CB8AC3E}">
        <p14:creationId xmlns:p14="http://schemas.microsoft.com/office/powerpoint/2010/main" val="3365751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55803-E556-4B0A-8E71-51E8E192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816C8-1303-4E4E-8BD8-E898AB3C5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27094"/>
            <a:ext cx="8153400" cy="4495800"/>
          </a:xfrm>
        </p:spPr>
        <p:txBody>
          <a:bodyPr/>
          <a:lstStyle/>
          <a:p>
            <a:r>
              <a:rPr lang="ko-KR" altLang="en-US" dirty="0"/>
              <a:t>“부모 참조 변수를 가지고 자식 객체를 참조하는 것이 도대체 어디에 필요한가요</a:t>
            </a:r>
            <a:r>
              <a:rPr lang="en-US" altLang="ko-KR" dirty="0"/>
              <a:t>?” -&gt;</a:t>
            </a:r>
            <a:r>
              <a:rPr lang="ko-KR" altLang="en-US" dirty="0"/>
              <a:t>여러 가지 타입의 객체를 하나의 자료 구조 안에 모아서 처리하려는 경우에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도형 클래스는 화면에 자신을 그리기 위한 메소드를 포함하고 있다고 가정한다</a:t>
            </a:r>
            <a:r>
              <a:rPr lang="en-US" altLang="ko-KR" dirty="0"/>
              <a:t>. </a:t>
            </a:r>
            <a:r>
              <a:rPr lang="ko-KR" altLang="en-US" dirty="0"/>
              <a:t>이 메소드의 이름을 </a:t>
            </a:r>
            <a:r>
              <a:rPr lang="en-US" altLang="ko-KR" dirty="0"/>
              <a:t>draw()</a:t>
            </a:r>
            <a:r>
              <a:rPr lang="ko-KR" altLang="en-US" dirty="0"/>
              <a:t>라고 하자</a:t>
            </a:r>
            <a:r>
              <a:rPr lang="en-US" altLang="ko-KR" dirty="0"/>
              <a:t>. </a:t>
            </a:r>
            <a:r>
              <a:rPr lang="ko-KR" altLang="en-US" dirty="0"/>
              <a:t>각 도형을 그리는 방법은 당연히 도형에 따라 다르다</a:t>
            </a:r>
            <a:r>
              <a:rPr lang="en-US" altLang="ko-KR" dirty="0"/>
              <a:t>. </a:t>
            </a:r>
            <a:r>
              <a:rPr lang="ko-KR" altLang="en-US" dirty="0"/>
              <a:t>따라서 도형의 종류에 따라 서로 다른 </a:t>
            </a:r>
            <a:r>
              <a:rPr lang="en-US" altLang="ko-KR" dirty="0"/>
              <a:t>draw()</a:t>
            </a:r>
            <a:r>
              <a:rPr lang="ko-KR" altLang="en-US" dirty="0"/>
              <a:t>를 호출해야 한다</a:t>
            </a:r>
            <a:r>
              <a:rPr lang="en-US" altLang="ko-KR" dirty="0"/>
              <a:t>. Shape</a:t>
            </a:r>
            <a:r>
              <a:rPr lang="ko-KR" altLang="en-US" dirty="0"/>
              <a:t>가 </a:t>
            </a:r>
            <a:r>
              <a:rPr lang="en-US" altLang="ko-KR" dirty="0"/>
              <a:t>draw() </a:t>
            </a:r>
            <a:r>
              <a:rPr lang="ko-KR" altLang="en-US" dirty="0"/>
              <a:t>메소드를 가지고 있고 </a:t>
            </a:r>
            <a:r>
              <a:rPr lang="en-US" altLang="ko-KR" dirty="0"/>
              <a:t>Rectangle, Triangle, Circle </a:t>
            </a:r>
            <a:r>
              <a:rPr lang="ko-KR" altLang="en-US" dirty="0"/>
              <a:t>클래스들이 이 </a:t>
            </a:r>
            <a:r>
              <a:rPr lang="en-US" altLang="ko-KR" dirty="0"/>
              <a:t>draw() </a:t>
            </a:r>
            <a:r>
              <a:rPr lang="ko-KR" altLang="en-US" dirty="0"/>
              <a:t>메소드를 </a:t>
            </a:r>
            <a:r>
              <a:rPr lang="ko-KR" altLang="en-US" dirty="0" err="1"/>
              <a:t>오버라이딩하였다고</a:t>
            </a:r>
            <a:r>
              <a:rPr lang="ko-KR" altLang="en-US" dirty="0"/>
              <a:t> 하자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F6D563-799F-4C18-BF0C-B460888B6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47" y="4435081"/>
            <a:ext cx="4763340" cy="195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30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55803-E556-4B0A-8E71-51E8E192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바인딩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816C8-1303-4E4E-8BD8-E898AB3C5C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27094"/>
            <a:ext cx="8153400" cy="4495800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5A80C5-03A0-48D6-8B7F-743AF5CCC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37" y="1528482"/>
            <a:ext cx="8321822" cy="51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93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7491F-5D80-45C3-A234-AEE21F0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업캐스팅의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9A57A8-55D5-4D6D-985E-34D219F451D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메소드의 매개 변수를 부모 타입으로 선언하면 훨씬 넓은 범위의 객체를 받을 수 있다</a:t>
            </a:r>
            <a:r>
              <a:rPr lang="en-US" altLang="ko-KR" dirty="0"/>
              <a:t>. </a:t>
            </a:r>
            <a:r>
              <a:rPr lang="ko-KR" altLang="en-US" dirty="0"/>
              <a:t>예를 들어서 메소드의 매개 변수를 </a:t>
            </a:r>
            <a:r>
              <a:rPr lang="en-US" altLang="ko-KR" dirty="0"/>
              <a:t>Rectangle </a:t>
            </a:r>
            <a:r>
              <a:rPr lang="ko-KR" altLang="en-US" dirty="0"/>
              <a:t>타입으로 선언하는 것보다 </a:t>
            </a:r>
            <a:r>
              <a:rPr lang="en-US" altLang="ko-KR" dirty="0"/>
              <a:t>Shape </a:t>
            </a:r>
            <a:r>
              <a:rPr lang="ko-KR" altLang="en-US" dirty="0"/>
              <a:t>타입으로 선언하면 훨씬 넓은 범위의 객체를 받을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2766E4-EAD2-4821-BAC9-4B0DAF049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04" y="3573588"/>
            <a:ext cx="7779527" cy="185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86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7491F-5D80-45C3-A234-AEE21F049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업캐스팅의 활용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BB601FD-F3C0-470E-AFC9-BCE634F1DAF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66963" y="1600200"/>
            <a:ext cx="6845024" cy="4495800"/>
          </a:xfrm>
        </p:spPr>
      </p:pic>
    </p:spTree>
    <p:extLst>
      <p:ext uri="{BB962C8B-B14F-4D97-AF65-F5344CB8AC3E}">
        <p14:creationId xmlns:p14="http://schemas.microsoft.com/office/powerpoint/2010/main" val="3480403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30721-145C-4882-A9D9-3B256CAB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0DC4E8-D3E8-4CE6-92E5-FFFA6BDB15E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변수가 가리키는 객체의 실제 타입을 알고 싶으면 </a:t>
            </a:r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연산자를 사용하면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BF19B1-DD76-4EC9-A086-5C6C1B48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73" y="2746001"/>
            <a:ext cx="6915150" cy="2800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777523-C55C-4759-BD7E-795418AEEA6A}"/>
              </a:ext>
            </a:extLst>
          </p:cNvPr>
          <p:cNvSpPr txBox="1"/>
          <p:nvPr/>
        </p:nvSpPr>
        <p:spPr>
          <a:xfrm>
            <a:off x="4689348" y="3030071"/>
            <a:ext cx="591829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obj)</a:t>
            </a:r>
            <a:r>
              <a:rPr lang="ko-KR" altLang="en-US" sz="1400" dirty="0"/>
              <a:t> </a:t>
            </a:r>
            <a:r>
              <a:rPr lang="en-US" altLang="ko-KR" sz="1400" dirty="0"/>
              <a:t>{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96086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종단 클래스과</a:t>
            </a:r>
            <a:r>
              <a:rPr lang="en-US" altLang="ko-KR" dirty="0"/>
              <a:t> </a:t>
            </a:r>
            <a:r>
              <a:rPr lang="ko-KR" altLang="en-US" dirty="0"/>
              <a:t>종단 메소드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801368"/>
            <a:ext cx="8229600" cy="4526280"/>
          </a:xfrm>
        </p:spPr>
        <p:txBody>
          <a:bodyPr vert="horz" lIns="91440" tIns="45720" rIns="91440" bIns="45720">
            <a:normAutofit/>
          </a:bodyPr>
          <a:lstStyle/>
          <a:p>
            <a:pPr>
              <a:defRPr lang="ko-KR" altLang="en-US"/>
            </a:pPr>
            <a:r>
              <a:rPr lang="ko-KR" altLang="en-US"/>
              <a:t>종단 클래스(final class)는 상속을 시킬 수 없는 클래스를 말한다. </a:t>
            </a:r>
          </a:p>
          <a:p>
            <a:pPr>
              <a:defRPr lang="ko-KR" altLang="en-US"/>
            </a:pPr>
            <a:r>
              <a:rPr lang="ko-KR" altLang="en-US"/>
              <a:t>종단 클래스가 필요한 이유는 주로 보안상의 이유 때문이다.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DC919F-9B1D-44B9-BF33-01E5A9567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67" y="2828925"/>
            <a:ext cx="7061140" cy="9809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353BD0-20AF-44A4-A31F-FD8D89AA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68" y="3917824"/>
            <a:ext cx="7061140" cy="19653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215AD-77E4-42E3-907F-28785DB0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무엇이 상속되는가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D472E37-D1EC-4197-9394-E45ADD8ACB6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46989" y="1822637"/>
            <a:ext cx="5757117" cy="3493434"/>
          </a:xfrm>
        </p:spPr>
      </p:pic>
    </p:spTree>
    <p:extLst>
      <p:ext uri="{BB962C8B-B14F-4D97-AF65-F5344CB8AC3E}">
        <p14:creationId xmlns:p14="http://schemas.microsoft.com/office/powerpoint/2010/main" val="2450207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E6E42-BD2A-4CA7-B2BB-F61EE476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585E40F-41A9-421B-805F-B475713113C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72624" y="1765252"/>
            <a:ext cx="7545234" cy="1946887"/>
          </a:xfrm>
        </p:spPr>
      </p:pic>
    </p:spTree>
    <p:extLst>
      <p:ext uri="{BB962C8B-B14F-4D97-AF65-F5344CB8AC3E}">
        <p14:creationId xmlns:p14="http://schemas.microsoft.com/office/powerpoint/2010/main" val="2511356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EFFB3-03D9-4AC6-AA68-8D642AA8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도형</a:t>
            </a:r>
            <a:r>
              <a:rPr lang="en-US" altLang="ko-KR" dirty="0"/>
              <a:t> </a:t>
            </a:r>
            <a:r>
              <a:rPr lang="ko-KR" altLang="en-US" dirty="0"/>
              <a:t>면적 계산하기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112FA-8FAB-4EC0-929B-03EC9CD33B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상속 계층 구조에서 </a:t>
            </a:r>
            <a:r>
              <a:rPr lang="en-US" altLang="ko-KR" dirty="0"/>
              <a:t>Shape </a:t>
            </a:r>
            <a:r>
              <a:rPr lang="ko-KR" altLang="en-US" dirty="0"/>
              <a:t>클래스의 </a:t>
            </a:r>
            <a:r>
              <a:rPr lang="en-US" altLang="ko-KR" dirty="0" err="1"/>
              <a:t>getArea</a:t>
            </a:r>
            <a:r>
              <a:rPr lang="en-US" altLang="ko-KR" dirty="0"/>
              <a:t>()</a:t>
            </a:r>
            <a:r>
              <a:rPr lang="ko-KR" altLang="en-US" dirty="0"/>
              <a:t>를 </a:t>
            </a:r>
            <a:r>
              <a:rPr lang="ko-KR" altLang="en-US" dirty="0" err="1"/>
              <a:t>오버라이드하여서</a:t>
            </a:r>
            <a:r>
              <a:rPr lang="ko-KR" altLang="en-US" dirty="0"/>
              <a:t> 각 도형에 맞는 면적을 계산해보자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51ACD4-24F0-4FCF-836B-EEE98B06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2404782"/>
            <a:ext cx="7807980" cy="8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13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EFFB3-03D9-4AC6-AA68-8D642AA8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도형</a:t>
            </a:r>
            <a:r>
              <a:rPr lang="en-US" altLang="ko-KR" dirty="0"/>
              <a:t> </a:t>
            </a:r>
            <a:r>
              <a:rPr lang="ko-KR" altLang="en-US" dirty="0"/>
              <a:t>면적 계산하기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3140743-E7F3-4539-B764-7216DC8481D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02481"/>
            <a:ext cx="7779981" cy="36301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0D82E-CE80-4F2C-95A9-E12649FBE6AA}"/>
              </a:ext>
            </a:extLst>
          </p:cNvPr>
          <p:cNvSpPr txBox="1"/>
          <p:nvPr/>
        </p:nvSpPr>
        <p:spPr>
          <a:xfrm>
            <a:off x="7503458" y="3541800"/>
            <a:ext cx="775277" cy="276999"/>
          </a:xfrm>
          <a:prstGeom prst="rect">
            <a:avLst/>
          </a:prstGeom>
          <a:solidFill>
            <a:srgbClr val="FEEBCD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Triangle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329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EFFB3-03D9-4AC6-AA68-8D642AA8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도형</a:t>
            </a:r>
            <a:r>
              <a:rPr lang="en-US" altLang="ko-KR" dirty="0"/>
              <a:t> </a:t>
            </a:r>
            <a:r>
              <a:rPr lang="ko-KR" altLang="en-US" dirty="0"/>
              <a:t>면적 계산하기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77AED3B-310D-4206-B0D4-F7352DB1C6E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800442"/>
            <a:ext cx="8153400" cy="4095315"/>
          </a:xfr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9857262-D19A-4855-B050-238AE5959D5F}"/>
              </a:ext>
            </a:extLst>
          </p:cNvPr>
          <p:cNvSpPr/>
          <p:nvPr/>
        </p:nvSpPr>
        <p:spPr>
          <a:xfrm>
            <a:off x="7324165" y="1954306"/>
            <a:ext cx="1550894" cy="25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B6E478-BAE5-4E85-BD11-B89A3DAC07BD}"/>
              </a:ext>
            </a:extLst>
          </p:cNvPr>
          <p:cNvSpPr/>
          <p:nvPr/>
        </p:nvSpPr>
        <p:spPr>
          <a:xfrm>
            <a:off x="6239436" y="2034989"/>
            <a:ext cx="1084729" cy="2590800"/>
          </a:xfrm>
          <a:prstGeom prst="rect">
            <a:avLst/>
          </a:prstGeom>
          <a:solidFill>
            <a:srgbClr val="E8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E555FC-AFE3-429A-BF0F-D1E3D4EFC8B6}"/>
              </a:ext>
            </a:extLst>
          </p:cNvPr>
          <p:cNvSpPr/>
          <p:nvPr/>
        </p:nvSpPr>
        <p:spPr>
          <a:xfrm>
            <a:off x="5339790" y="2967319"/>
            <a:ext cx="1084729" cy="1739153"/>
          </a:xfrm>
          <a:prstGeom prst="rect">
            <a:avLst/>
          </a:prstGeom>
          <a:solidFill>
            <a:srgbClr val="E8E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075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50B84C-2F36-400C-BE53-7C0F9F22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동물</a:t>
            </a:r>
            <a:r>
              <a:rPr lang="en-US" altLang="ko-KR" dirty="0"/>
              <a:t>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F3E52C-912E-44FC-AA5E-D7CE6CD6903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강아지와 고양이를 나타내는 클래스를 작성하자</a:t>
            </a:r>
            <a:r>
              <a:rPr lang="en-US" altLang="ko-KR" dirty="0"/>
              <a:t>. </a:t>
            </a:r>
            <a:r>
              <a:rPr lang="ko-KR" altLang="en-US" dirty="0"/>
              <a:t>이들 클래스의 부모 클래스로 </a:t>
            </a:r>
            <a:r>
              <a:rPr lang="en-US" altLang="ko-KR" dirty="0"/>
              <a:t>Animal </a:t>
            </a:r>
            <a:r>
              <a:rPr lang="ko-KR" altLang="en-US" dirty="0"/>
              <a:t>클래스를 정의한다</a:t>
            </a:r>
            <a:r>
              <a:rPr lang="en-US" altLang="ko-KR" dirty="0"/>
              <a:t>. </a:t>
            </a:r>
            <a:r>
              <a:rPr lang="ko-KR" altLang="en-US" dirty="0"/>
              <a:t>강아지와 고양이 클래스의 </a:t>
            </a:r>
            <a:r>
              <a:rPr lang="en-US" altLang="ko-KR" dirty="0"/>
              <a:t>speak() </a:t>
            </a:r>
            <a:r>
              <a:rPr lang="ko-KR" altLang="en-US" dirty="0"/>
              <a:t>메소드를 호출하면 각 동물들의 소리가 출력되도록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676BDB-CC20-4320-90E0-D1E98EE31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3" y="2656914"/>
            <a:ext cx="7807979" cy="113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2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878CE-DFEB-44F7-BC01-520311C81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B33D09-F99E-4F81-83A3-DE09794003A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86117" y="1535124"/>
            <a:ext cx="6884763" cy="5094276"/>
          </a:xfrm>
        </p:spPr>
      </p:pic>
    </p:spTree>
    <p:extLst>
      <p:ext uri="{BB962C8B-B14F-4D97-AF65-F5344CB8AC3E}">
        <p14:creationId xmlns:p14="http://schemas.microsoft.com/office/powerpoint/2010/main" val="1540579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49B63-6BB4-4B1D-8BFC-C575C668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 vs</a:t>
            </a:r>
            <a:r>
              <a:rPr lang="ko-KR" altLang="en-US" dirty="0"/>
              <a:t> 구성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17358E-22D5-47FF-9A20-0B242035DE2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구성은 클래스가 다른 클래스의 인스턴스를 클래스의 필드로 가지는 디자인 기법이다</a:t>
            </a:r>
            <a:r>
              <a:rPr lang="en-US" altLang="ko-KR" dirty="0"/>
              <a:t>. </a:t>
            </a:r>
            <a:r>
              <a:rPr lang="ko-KR" altLang="en-US" dirty="0"/>
              <a:t>반면에 상속은 한 객체가 클래스를 상속받아서 부모 객체의 속성과 동작을 획득할 수 있는 기법이다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구성 및 상속은 모두 클래스를 연결하여 코드 재사용성을 제공한다</a:t>
            </a:r>
            <a:r>
              <a:rPr lang="en-US" altLang="ko-KR" dirty="0"/>
              <a:t>. </a:t>
            </a:r>
            <a:r>
              <a:rPr lang="ko-KR" altLang="en-US" dirty="0"/>
              <a:t>상속과 구성은 객체 지향 개발자가 사용하는 두 가지의 중요한 프로그래밍 기술이다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상속은 한 클래스를 다른 클래스에서 파생시키는 반면 구성은 하나의 클래스를 다른 클래스의 </a:t>
            </a:r>
            <a:r>
              <a:rPr lang="ko-KR" altLang="en-US" dirty="0" err="1"/>
              <a:t>합으로정의한다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7524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49B63-6BB4-4B1D-8BFC-C575C668E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  <a:r>
              <a:rPr lang="en-US" altLang="ko-KR" dirty="0"/>
              <a:t> vs</a:t>
            </a:r>
            <a:r>
              <a:rPr lang="ko-KR" altLang="en-US" dirty="0"/>
              <a:t> 구성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E9A5D8-5EBD-434B-A77D-21A98257819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31124"/>
            <a:ext cx="8153400" cy="2476870"/>
          </a:xfrm>
        </p:spPr>
      </p:pic>
    </p:spTree>
    <p:extLst>
      <p:ext uri="{BB962C8B-B14F-4D97-AF65-F5344CB8AC3E}">
        <p14:creationId xmlns:p14="http://schemas.microsoft.com/office/powerpoint/2010/main" val="1141573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F570D-6075-4C36-8638-09AB2B99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is-a </a:t>
            </a:r>
            <a:r>
              <a:rPr lang="ko-KR" altLang="en-US" dirty="0"/>
              <a:t>관계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81B317-8EC0-45BB-97A7-274232D15F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is-a </a:t>
            </a:r>
            <a:r>
              <a:rPr lang="ko-KR" altLang="en-US" dirty="0"/>
              <a:t>관계는 “</a:t>
            </a:r>
            <a:r>
              <a:rPr lang="en-US" altLang="ko-KR" dirty="0"/>
              <a:t>A</a:t>
            </a:r>
            <a:r>
              <a:rPr lang="ko-KR" altLang="en-US" dirty="0"/>
              <a:t>는 </a:t>
            </a:r>
            <a:r>
              <a:rPr lang="en-US" altLang="ko-KR" dirty="0"/>
              <a:t>B</a:t>
            </a:r>
            <a:r>
              <a:rPr lang="ko-KR" altLang="en-US" dirty="0"/>
              <a:t>의 일종이다</a:t>
            </a:r>
            <a:r>
              <a:rPr lang="en-US" altLang="ko-KR" dirty="0"/>
              <a:t>.”</a:t>
            </a:r>
            <a:r>
              <a:rPr lang="ko-KR" altLang="en-US" dirty="0"/>
              <a:t>라고 말하는 것과 같다</a:t>
            </a:r>
            <a:r>
              <a:rPr lang="en-US" altLang="ko-KR" dirty="0"/>
              <a:t>. </a:t>
            </a:r>
            <a:r>
              <a:rPr lang="ko-KR" altLang="en-US" dirty="0"/>
              <a:t>예를 들어 사과는 과일의 일종이고</a:t>
            </a:r>
            <a:r>
              <a:rPr lang="en-US" altLang="ko-KR" dirty="0"/>
              <a:t>, </a:t>
            </a:r>
            <a:r>
              <a:rPr lang="ko-KR" altLang="en-US" dirty="0"/>
              <a:t>자동차는 차량의 일종이다</a:t>
            </a:r>
            <a:r>
              <a:rPr lang="en-US" altLang="ko-KR" dirty="0"/>
              <a:t>. is-a </a:t>
            </a:r>
            <a:r>
              <a:rPr lang="ko-KR" altLang="en-US" dirty="0"/>
              <a:t>관계가 있으면 상속을 사용한다</a:t>
            </a:r>
            <a:r>
              <a:rPr lang="en-US" altLang="ko-KR" dirty="0"/>
              <a:t>. </a:t>
            </a:r>
            <a:r>
              <a:rPr lang="ko-KR" altLang="en-US" dirty="0"/>
              <a:t>상속은 단방향이다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자동차는 탈것이다</a:t>
            </a:r>
            <a:r>
              <a:rPr lang="en-US" altLang="ko-KR" dirty="0"/>
              <a:t>(Car is a Vehicle).</a:t>
            </a:r>
          </a:p>
          <a:p>
            <a:pPr lvl="1"/>
            <a:r>
              <a:rPr lang="ko-KR" altLang="en-US" dirty="0"/>
              <a:t>사자</a:t>
            </a:r>
            <a:r>
              <a:rPr lang="en-US" altLang="ko-KR" dirty="0"/>
              <a:t>, 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고양이는 동물이다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집은 건축물의 일종이다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벤츠는 자동차의 일종이다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3FB29F-268C-4FDE-B8A8-FAF91CA3F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670" y="3103189"/>
            <a:ext cx="2421442" cy="23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276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EF570D-6075-4C36-8638-09AB2B99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is-a </a:t>
            </a:r>
            <a:r>
              <a:rPr lang="ko-KR" altLang="en-US" dirty="0"/>
              <a:t>관계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4895B92-238B-461A-A203-271FCEA6CFE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677102"/>
            <a:ext cx="8153400" cy="4341995"/>
          </a:xfrm>
        </p:spPr>
      </p:pic>
    </p:spTree>
    <p:extLst>
      <p:ext uri="{BB962C8B-B14F-4D97-AF65-F5344CB8AC3E}">
        <p14:creationId xmlns:p14="http://schemas.microsoft.com/office/powerpoint/2010/main" val="180522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A8654C-64C1-4BCC-AFBA-B15A9C7F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상속받은 필드와 메소드 사용하기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AF0A286-0CFC-4EAF-929E-2B0D3AB9ED8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79312"/>
            <a:ext cx="8153400" cy="2828730"/>
          </a:xfrm>
        </p:spPr>
      </p:pic>
    </p:spTree>
    <p:extLst>
      <p:ext uri="{BB962C8B-B14F-4D97-AF65-F5344CB8AC3E}">
        <p14:creationId xmlns:p14="http://schemas.microsoft.com/office/powerpoint/2010/main" val="21737342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E2581-B7D2-44B0-8106-9C4090D2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has-a </a:t>
            </a:r>
            <a:r>
              <a:rPr lang="ko-KR" altLang="en-US" dirty="0"/>
              <a:t>관계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4D7CC7-7EC0-49E1-A168-6AC3698E86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“</a:t>
            </a:r>
            <a:r>
              <a:rPr lang="en-US" altLang="ko-KR" dirty="0"/>
              <a:t>~</a:t>
            </a:r>
            <a:r>
              <a:rPr lang="ko-KR" altLang="en-US" dirty="0"/>
              <a:t>은 </a:t>
            </a:r>
            <a:r>
              <a:rPr lang="en-US" altLang="ko-KR" dirty="0"/>
              <a:t>~</a:t>
            </a:r>
            <a:r>
              <a:rPr lang="ko-KR" altLang="en-US" dirty="0"/>
              <a:t>을 가지고 있다”와 같은 </a:t>
            </a:r>
            <a:r>
              <a:rPr lang="en-US" altLang="ko-KR" dirty="0"/>
              <a:t>has-a(</a:t>
            </a:r>
            <a:r>
              <a:rPr lang="ko-KR" altLang="en-US" dirty="0"/>
              <a:t>포함</a:t>
            </a:r>
            <a:r>
              <a:rPr lang="en-US" altLang="ko-KR" dirty="0"/>
              <a:t>) </a:t>
            </a:r>
            <a:r>
              <a:rPr lang="ko-KR" altLang="en-US" dirty="0"/>
              <a:t>관계가 성립되면 이 관계는 상속으로 </a:t>
            </a:r>
            <a:r>
              <a:rPr lang="ko-KR" altLang="en-US" dirty="0" err="1"/>
              <a:t>모델링을하면</a:t>
            </a:r>
            <a:r>
              <a:rPr lang="ko-KR" altLang="en-US" dirty="0"/>
              <a:t> 안 된다</a:t>
            </a:r>
            <a:r>
              <a:rPr lang="en-US" altLang="ko-KR" dirty="0"/>
              <a:t>. </a:t>
            </a:r>
            <a:r>
              <a:rPr lang="ko-KR" altLang="en-US" dirty="0"/>
              <a:t>이 경우에는 구성을 사용하여야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자동차는 엔진을 가지고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도서관은 책을 가지고 있다</a:t>
            </a:r>
            <a:r>
              <a:rPr lang="en-US" altLang="ko-KR" dirty="0"/>
              <a:t>(Library has a book).</a:t>
            </a:r>
          </a:p>
          <a:p>
            <a:pPr lvl="1"/>
            <a:r>
              <a:rPr lang="ko-KR" altLang="en-US" dirty="0"/>
              <a:t>집은 욕실을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F10264-B7AE-4B72-BF21-458FC65E3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17" y="3556978"/>
            <a:ext cx="4184837" cy="25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80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객체 지향 프로그래밍에서 has-a 관계는 구성 관계(composition) 또는 집합 관계(aggregation)</a:t>
            </a:r>
            <a:r>
              <a:rPr lang="ko-KR" altLang="en-US"/>
              <a:t>를 나타낸다. 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 dirty="0"/>
              <a:t>has-a </a:t>
            </a:r>
            <a:r>
              <a:rPr lang="ko-KR" altLang="en-US" dirty="0"/>
              <a:t>관계</a:t>
            </a:r>
            <a:r>
              <a:rPr lang="en-US" altLang="ko-KR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00891-6FB1-4E72-A444-A96CD580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2" y="2273134"/>
            <a:ext cx="5143500" cy="1990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4B2307-BDB3-432C-9FD0-C6E8C00CDC09}"/>
              </a:ext>
            </a:extLst>
          </p:cNvPr>
          <p:cNvSpPr txBox="1"/>
          <p:nvPr/>
        </p:nvSpPr>
        <p:spPr>
          <a:xfrm>
            <a:off x="1344706" y="4518210"/>
            <a:ext cx="688489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상단 그림에서 자동차는 엔진을 가지고 있다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검정색 다이아몬드 표시는 구성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(composition)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을 나타낸다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자동차가 엔진으로 구성되었다고 생각하여도 된다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</a:p>
          <a:p>
            <a:pPr algn="l"/>
            <a:endParaRPr lang="en-US" altLang="ko-KR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하단 그림에서 연못은 오리를 가지고 있다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이때는 다이아몬드가 흰색인데 이것은 집합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(aggregation)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을 의미한다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집합은 다이아몬드가 있는 객체가 다른 객체를 소유하고 있다는 것을 의미한다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615DAA3-D298-4E55-93E7-90CE4BE4D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411" y="1621300"/>
            <a:ext cx="7527178" cy="3333581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 dirty="0"/>
              <a:t>has-a </a:t>
            </a:r>
            <a:r>
              <a:rPr lang="ko-KR" altLang="en-US" dirty="0"/>
              <a:t>관계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112571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3E854-37EB-4919-AE76-46FAA81F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</a:t>
            </a:r>
            <a:r>
              <a:rPr lang="en-US" altLang="ko-KR" dirty="0"/>
              <a:t>vs </a:t>
            </a:r>
            <a:r>
              <a:rPr lang="ko-KR" altLang="en-US" dirty="0"/>
              <a:t>집합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0ADC-78FE-455B-8E97-2947B50DDD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구성</a:t>
            </a:r>
            <a:r>
              <a:rPr lang="en-US" altLang="ko-KR" dirty="0"/>
              <a:t>: House</a:t>
            </a:r>
            <a:r>
              <a:rPr lang="ko-KR" altLang="en-US" dirty="0"/>
              <a:t>에는 하나 이상의 </a:t>
            </a:r>
            <a:r>
              <a:rPr lang="en-US" altLang="ko-KR" dirty="0"/>
              <a:t>Room</a:t>
            </a:r>
            <a:r>
              <a:rPr lang="ko-KR" altLang="en-US" dirty="0"/>
              <a:t>이 있다</a:t>
            </a:r>
            <a:r>
              <a:rPr lang="en-US" altLang="ko-KR" dirty="0"/>
              <a:t>. </a:t>
            </a:r>
            <a:r>
              <a:rPr lang="ko-KR" altLang="en-US" dirty="0"/>
              <a:t>이것은 구성이다</a:t>
            </a:r>
            <a:r>
              <a:rPr lang="en-US" altLang="ko-KR" dirty="0"/>
              <a:t>. Room</a:t>
            </a:r>
            <a:r>
              <a:rPr lang="ko-KR" altLang="en-US" dirty="0"/>
              <a:t>은 </a:t>
            </a:r>
            <a:r>
              <a:rPr lang="en-US" altLang="ko-KR" dirty="0"/>
              <a:t>House </a:t>
            </a:r>
            <a:r>
              <a:rPr lang="ko-KR" altLang="en-US" dirty="0"/>
              <a:t>없이는 존재하지 않으므로 </a:t>
            </a:r>
            <a:r>
              <a:rPr lang="en-US" altLang="ko-KR" dirty="0"/>
              <a:t>Room</a:t>
            </a:r>
            <a:r>
              <a:rPr lang="ko-KR" altLang="en-US" dirty="0"/>
              <a:t>의 수명은 </a:t>
            </a:r>
            <a:r>
              <a:rPr lang="en-US" altLang="ko-KR" dirty="0"/>
              <a:t>House</a:t>
            </a:r>
            <a:r>
              <a:rPr lang="ko-KR" altLang="en-US" dirty="0"/>
              <a:t>에 의해 제어된다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AE6EB5-A9C8-4E84-95E9-CFAF45844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33" y="2428594"/>
            <a:ext cx="7703237" cy="16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12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3E854-37EB-4919-AE76-46FAA81F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</a:t>
            </a:r>
            <a:r>
              <a:rPr lang="en-US" altLang="ko-KR" dirty="0"/>
              <a:t>vs </a:t>
            </a:r>
            <a:r>
              <a:rPr lang="ko-KR" altLang="en-US" dirty="0"/>
              <a:t>집합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90ADC-78FE-455B-8E97-2947B50DDD5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집합</a:t>
            </a:r>
            <a:r>
              <a:rPr lang="en-US" altLang="ko-KR" dirty="0"/>
              <a:t>: Block</a:t>
            </a:r>
            <a:r>
              <a:rPr lang="ko-KR" altLang="en-US" dirty="0"/>
              <a:t>을 모아서 </a:t>
            </a:r>
            <a:r>
              <a:rPr lang="en-US" altLang="ko-KR" dirty="0" err="1"/>
              <a:t>ToyHouse</a:t>
            </a:r>
            <a:r>
              <a:rPr lang="ko-KR" altLang="en-US" dirty="0"/>
              <a:t>를 만들 수 있다</a:t>
            </a:r>
            <a:r>
              <a:rPr lang="en-US" altLang="ko-KR" dirty="0"/>
              <a:t>. </a:t>
            </a:r>
            <a:r>
              <a:rPr lang="ko-KR" altLang="en-US" dirty="0"/>
              <a:t>이것은 집합이다</a:t>
            </a:r>
            <a:r>
              <a:rPr lang="en-US" altLang="ko-KR" dirty="0"/>
              <a:t>. </a:t>
            </a:r>
            <a:r>
              <a:rPr lang="en-US" altLang="ko-KR" dirty="0" err="1"/>
              <a:t>ToyHouse</a:t>
            </a:r>
            <a:r>
              <a:rPr lang="ko-KR" altLang="en-US" dirty="0"/>
              <a:t>가 분해되더라도 </a:t>
            </a:r>
            <a:r>
              <a:rPr lang="en-US" altLang="ko-KR" dirty="0"/>
              <a:t>Block</a:t>
            </a:r>
            <a:r>
              <a:rPr lang="ko-KR" altLang="en-US" dirty="0"/>
              <a:t>들은 남는다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FFB7F-7704-41AD-8F7C-2625D584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40" y="2658308"/>
            <a:ext cx="7631519" cy="15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381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FCB28-5F62-4220-AA27-171F9995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잘못 사용하는 경우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F576533-B052-4D35-BCC6-330248D381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31392"/>
            <a:ext cx="8153400" cy="26556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FC491-8DFF-419F-B5C0-F2B8EDF1A02A}"/>
              </a:ext>
            </a:extLst>
          </p:cNvPr>
          <p:cNvSpPr txBox="1"/>
          <p:nvPr/>
        </p:nvSpPr>
        <p:spPr>
          <a:xfrm>
            <a:off x="708212" y="4576046"/>
            <a:ext cx="77275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Test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클래스와 </a:t>
            </a:r>
            <a:r>
              <a:rPr lang="en-US" altLang="ko-KR" sz="1600" b="0" i="0" u="none" strike="noStrike" baseline="0" dirty="0" err="1">
                <a:latin typeface="굴림" panose="020B0600000101010101" pitchFamily="50" charset="-127"/>
                <a:ea typeface="굴림" panose="020B0600000101010101" pitchFamily="50" charset="-127"/>
              </a:rPr>
              <a:t>ArrayList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클래스 간에는 전혀 관련이 없으므로 “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is-a</a:t>
            </a:r>
            <a:r>
              <a:rPr lang="ko-KR" altLang="en-US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” 관계가 아니다</a:t>
            </a:r>
            <a:r>
              <a:rPr lang="en-US" altLang="ko-KR" sz="16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sz="16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0166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FCB28-5F62-4220-AA27-171F99954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올바른 사용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12091E3-12B0-4356-BC0B-9A72C99DAC0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99446" y="1679376"/>
            <a:ext cx="7545107" cy="2636731"/>
          </a:xfrm>
        </p:spPr>
      </p:pic>
    </p:spTree>
    <p:extLst>
      <p:ext uri="{BB962C8B-B14F-4D97-AF65-F5344CB8AC3E}">
        <p14:creationId xmlns:p14="http://schemas.microsoft.com/office/powerpoint/2010/main" val="20045357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E19A5-0C63-4538-9924-6B1035C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구성과 상속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12E3B-A402-48ED-8DA8-2DAAD0AAD20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간단한 예제를 살펴보자</a:t>
            </a:r>
            <a:r>
              <a:rPr lang="en-US" altLang="ko-KR" dirty="0"/>
              <a:t>. </a:t>
            </a:r>
            <a:r>
              <a:rPr lang="ko-KR" altLang="en-US" dirty="0"/>
              <a:t>날짜를 나타내는 </a:t>
            </a:r>
            <a:r>
              <a:rPr lang="en-US" altLang="ko-KR" dirty="0"/>
              <a:t>Date </a:t>
            </a:r>
            <a:r>
              <a:rPr lang="ko-KR" altLang="en-US" dirty="0"/>
              <a:t>클래스가 있다</a:t>
            </a:r>
            <a:r>
              <a:rPr lang="en-US" altLang="ko-KR" dirty="0"/>
              <a:t>. </a:t>
            </a:r>
            <a:r>
              <a:rPr lang="ko-KR" altLang="en-US" dirty="0"/>
              <a:t>그리고 직원을 나타내는 </a:t>
            </a:r>
            <a:r>
              <a:rPr lang="en-US" altLang="ko-KR" dirty="0"/>
              <a:t>Employee </a:t>
            </a:r>
            <a:r>
              <a:rPr lang="ko-KR" altLang="en-US" dirty="0"/>
              <a:t>클래스가 있다</a:t>
            </a:r>
            <a:r>
              <a:rPr lang="en-US" altLang="ko-KR" dirty="0"/>
              <a:t>. Employee </a:t>
            </a:r>
            <a:r>
              <a:rPr lang="ko-KR" altLang="en-US" dirty="0"/>
              <a:t>클래스는 직원의 생일을 나타내는 필드인 </a:t>
            </a:r>
            <a:r>
              <a:rPr lang="en-US" altLang="ko-KR" dirty="0" err="1"/>
              <a:t>birthDate</a:t>
            </a:r>
            <a:r>
              <a:rPr lang="ko-KR" altLang="en-US" dirty="0"/>
              <a:t>를 가지고 있는데 이것은 </a:t>
            </a:r>
            <a:r>
              <a:rPr lang="en-US" altLang="ko-KR" dirty="0"/>
              <a:t>Date </a:t>
            </a:r>
            <a:r>
              <a:rPr lang="ko-KR" altLang="en-US" dirty="0"/>
              <a:t>클래스의 참조 변수이다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Employee </a:t>
            </a:r>
            <a:r>
              <a:rPr lang="ko-KR" altLang="en-US" dirty="0"/>
              <a:t>클래스는 </a:t>
            </a:r>
            <a:r>
              <a:rPr lang="en-US" altLang="ko-KR" dirty="0"/>
              <a:t>Date </a:t>
            </a:r>
            <a:r>
              <a:rPr lang="ko-KR" altLang="en-US" dirty="0"/>
              <a:t>클래스를 가지고 있다고 할 수 있다</a:t>
            </a:r>
            <a:r>
              <a:rPr lang="en-US" altLang="ko-KR" dirty="0"/>
              <a:t>. </a:t>
            </a:r>
            <a:r>
              <a:rPr lang="ko-KR" altLang="en-US" dirty="0"/>
              <a:t>전체를 </a:t>
            </a:r>
            <a:r>
              <a:rPr lang="en-US" altLang="ko-KR" dirty="0"/>
              <a:t>UML </a:t>
            </a:r>
            <a:r>
              <a:rPr lang="ko-KR" altLang="en-US" dirty="0"/>
              <a:t>클래스 다이어그램으로 그리면 왼쪽과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94EA78-272E-46C6-91DE-05EED763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425" y="3079725"/>
            <a:ext cx="4931149" cy="332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090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E19A5-0C63-4538-9924-6B1035C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구성과 상속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B4A1667-9411-407F-B790-16AB1960F55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1290" y="1600200"/>
            <a:ext cx="6418487" cy="4495800"/>
          </a:xfrm>
        </p:spPr>
      </p:pic>
    </p:spTree>
    <p:extLst>
      <p:ext uri="{BB962C8B-B14F-4D97-AF65-F5344CB8AC3E}">
        <p14:creationId xmlns:p14="http://schemas.microsoft.com/office/powerpoint/2010/main" val="38563408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E19A5-0C63-4538-9924-6B1035C46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구성과 상속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22BD533-33C6-4D1B-86F9-49A623A0DD6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2611" y="1600200"/>
            <a:ext cx="6713728" cy="4495800"/>
          </a:xfrm>
        </p:spPr>
      </p:pic>
    </p:spTree>
    <p:extLst>
      <p:ext uri="{BB962C8B-B14F-4D97-AF65-F5344CB8AC3E}">
        <p14:creationId xmlns:p14="http://schemas.microsoft.com/office/powerpoint/2010/main" val="2015641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63425-92BC-4166-9D84-03C01754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상속을 사용하는가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7E945C-D3CD-43D4-85B9-47434CAFC7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우리가 원하는 코드를 가진 클래스가 이미 존재한다면 이 클래스를 상속받아서 이미 존재하는 클래스의 필드와 메소드를 재사용할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상속을 사용하면 중복되는 코드를 줄일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4B7117-4646-41FC-A96B-BEFA14A4D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90" y="2753846"/>
            <a:ext cx="5475475" cy="204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850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F503C-D290-453D-B9A7-9753C96A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E2B66E-4EAC-4791-943F-4DA5029BC12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35505" y="1822789"/>
            <a:ext cx="7616825" cy="1606211"/>
          </a:xfrm>
        </p:spPr>
      </p:pic>
    </p:spTree>
    <p:extLst>
      <p:ext uri="{BB962C8B-B14F-4D97-AF65-F5344CB8AC3E}">
        <p14:creationId xmlns:p14="http://schemas.microsoft.com/office/powerpoint/2010/main" val="1420421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카드</a:t>
            </a:r>
            <a:r>
              <a:rPr lang="en-US" altLang="ko-KR" dirty="0"/>
              <a:t>(Card)</a:t>
            </a:r>
            <a:r>
              <a:rPr lang="ko-KR" altLang="en-US" dirty="0"/>
              <a:t>와 </a:t>
            </a:r>
            <a:r>
              <a:rPr lang="ko-KR" altLang="en-US" dirty="0" err="1"/>
              <a:t>덱</a:t>
            </a:r>
            <a:r>
              <a:rPr lang="en-US" altLang="ko-KR" dirty="0"/>
              <a:t>(Deck)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5192-306D-42E4-B20C-D07755595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카드를 나타내는 </a:t>
            </a:r>
            <a:r>
              <a:rPr lang="en-US" altLang="ko-KR" dirty="0"/>
              <a:t>Card </a:t>
            </a:r>
            <a:r>
              <a:rPr lang="ko-KR" altLang="en-US" dirty="0"/>
              <a:t>클래스를 작성하고 </a:t>
            </a:r>
            <a:r>
              <a:rPr lang="en-US" altLang="ko-KR" dirty="0"/>
              <a:t>52</a:t>
            </a:r>
            <a:r>
              <a:rPr lang="ko-KR" altLang="en-US" dirty="0"/>
              <a:t>개의 </a:t>
            </a:r>
            <a:r>
              <a:rPr lang="en-US" altLang="ko-KR" dirty="0"/>
              <a:t>Card </a:t>
            </a:r>
            <a:r>
              <a:rPr lang="ko-KR" altLang="en-US" dirty="0"/>
              <a:t>객체를 가지고 있는 </a:t>
            </a:r>
            <a:r>
              <a:rPr lang="en-US" altLang="ko-KR" dirty="0"/>
              <a:t>Deck </a:t>
            </a:r>
            <a:r>
              <a:rPr lang="ko-KR" altLang="en-US" dirty="0"/>
              <a:t>클래스를 작성한다</a:t>
            </a:r>
            <a:r>
              <a:rPr lang="en-US" altLang="ko-KR" dirty="0"/>
              <a:t>. </a:t>
            </a:r>
            <a:r>
              <a:rPr lang="ko-KR" altLang="en-US" dirty="0"/>
              <a:t>각 클래스의 </a:t>
            </a:r>
            <a:r>
              <a:rPr lang="en-US" altLang="ko-KR" dirty="0"/>
              <a:t>__str__() </a:t>
            </a:r>
            <a:r>
              <a:rPr lang="ko-KR" altLang="en-US" dirty="0"/>
              <a:t>메소드를 구현하여서 </a:t>
            </a:r>
            <a:r>
              <a:rPr lang="ko-KR" altLang="en-US" dirty="0" err="1"/>
              <a:t>덱</a:t>
            </a:r>
            <a:r>
              <a:rPr lang="ko-KR" altLang="en-US" dirty="0"/>
              <a:t> 안에 들어 있는 카드를 다음과 같이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2EDC04-5B91-4E26-B81D-E706AD130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6" y="2971801"/>
            <a:ext cx="7017683" cy="219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602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텍스트 기반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65192-306D-42E4-B20C-D07755595A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주인공을 움직여서 몬스터를 피하고 황금을 차지하는 게임이다</a:t>
            </a:r>
            <a:r>
              <a:rPr lang="en-US" altLang="ko-KR" dirty="0"/>
              <a:t>. </a:t>
            </a:r>
            <a:r>
              <a:rPr lang="ko-KR" altLang="en-US" dirty="0"/>
              <a:t>화면에는 </a:t>
            </a:r>
            <a:r>
              <a:rPr lang="en-US" altLang="ko-KR" dirty="0"/>
              <a:t>3</a:t>
            </a:r>
            <a:r>
              <a:rPr lang="ko-KR" altLang="en-US" dirty="0"/>
              <a:t>가지의 </a:t>
            </a:r>
            <a:r>
              <a:rPr lang="ko-KR" altLang="en-US" dirty="0" err="1"/>
              <a:t>스프라이트가</a:t>
            </a:r>
            <a:r>
              <a:rPr lang="ko-KR" altLang="en-US" dirty="0"/>
              <a:t> 나타난다</a:t>
            </a:r>
            <a:r>
              <a:rPr lang="en-US" altLang="ko-KR" dirty="0"/>
              <a:t>. ‘@’</a:t>
            </a:r>
            <a:r>
              <a:rPr lang="ko-KR" altLang="en-US" dirty="0"/>
              <a:t>은 주인공 캐릭터이고 ‘</a:t>
            </a:r>
            <a:r>
              <a:rPr lang="en-US" altLang="ko-KR" dirty="0"/>
              <a:t>M’</a:t>
            </a:r>
            <a:r>
              <a:rPr lang="ko-KR" altLang="en-US" dirty="0"/>
              <a:t>은 몬스터</a:t>
            </a:r>
            <a:r>
              <a:rPr lang="en-US" altLang="ko-KR" dirty="0"/>
              <a:t>, ‘G’</a:t>
            </a:r>
            <a:r>
              <a:rPr lang="ko-KR" altLang="en-US" dirty="0"/>
              <a:t>는 황금을 나타낸다</a:t>
            </a:r>
            <a:r>
              <a:rPr lang="en-US" altLang="ko-KR" dirty="0"/>
              <a:t>. </a:t>
            </a:r>
            <a:r>
              <a:rPr lang="ko-KR" altLang="en-US" dirty="0"/>
              <a:t>주인공 캐릭터는 키보드의 </a:t>
            </a:r>
            <a:r>
              <a:rPr lang="en-US" altLang="ko-KR" dirty="0"/>
              <a:t>h, j, k, l </a:t>
            </a:r>
            <a:r>
              <a:rPr lang="ko-KR" altLang="en-US" dirty="0"/>
              <a:t>키를 이용하여 상하좌우로 움직인다</a:t>
            </a:r>
            <a:r>
              <a:rPr lang="en-US" altLang="ko-KR" dirty="0"/>
              <a:t>. </a:t>
            </a:r>
            <a:r>
              <a:rPr lang="ko-KR" altLang="en-US" dirty="0"/>
              <a:t>몬스터는 난수만큼 이동한다</a:t>
            </a:r>
            <a:r>
              <a:rPr lang="en-US" altLang="ko-KR" dirty="0"/>
              <a:t>. </a:t>
            </a:r>
            <a:r>
              <a:rPr lang="ko-KR" altLang="en-US" dirty="0"/>
              <a:t>황금은 움직이지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630DBB-4061-4CC1-84C5-01D88828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75" y="2837329"/>
            <a:ext cx="4456660" cy="37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188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상속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(inheritance)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기존에 존재하는 클래스로부터 필드와 메소드를 이어받고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필요한 기능을 추가할 수 있는 기법이다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상속을 이용하면 여러 클래스에 공통적인 코드들을 하나의 클래스로 모을 수 있어서 코드의 중복을 줄일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자바에서는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extends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키워드를 이용하여 상속을 나타낸다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상속하는 클래스를 부모 클래스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슈퍼 클래스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라고 하고 상속받는 클래스를 자식 클래스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서브 클래스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라고 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자식 클래스는 부모 클래스의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멤버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protected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멤버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디폴트 멤버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부모 클래스와 자식 클래스가 같은 패키지에 있다면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상속받는다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부모 클래스의 생성자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-&gt; (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자식 클래스의 생성자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순으로 호출된다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메소드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오버라이딩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(method overriding)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자식 클래스가 부모 클래스의 메소드를 자신의 필요에 맞추어서 재정의하는 것이다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오버로딩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(overloading)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이란 같은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메소드명을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가진 여러 개의 메소드를 작성하는 것이다</a:t>
            </a:r>
            <a:r>
              <a:rPr lang="en-US" altLang="ko-KR" sz="1600" i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ko-KR" altLang="en-US" sz="16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63425-92BC-4166-9D84-03C01754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상속을 사용하는가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5FC36F0-1AFF-4597-B017-48A35D73630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2825" y="1828800"/>
            <a:ext cx="6391275" cy="3200400"/>
          </a:xfrm>
        </p:spPr>
      </p:pic>
    </p:spTree>
    <p:extLst>
      <p:ext uri="{BB962C8B-B14F-4D97-AF65-F5344CB8AC3E}">
        <p14:creationId xmlns:p14="http://schemas.microsoft.com/office/powerpoint/2010/main" val="38794522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2548</TotalTime>
  <Words>1621</Words>
  <Application>Microsoft Office PowerPoint</Application>
  <PresentationFormat>화면 슬라이드 쇼(4:3)</PresentationFormat>
  <Paragraphs>163</Paragraphs>
  <Slides>84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2" baseType="lpstr">
      <vt:lpstr>YDVYMjOStd125</vt:lpstr>
      <vt:lpstr>굴림</vt:lpstr>
      <vt:lpstr>Arial</vt:lpstr>
      <vt:lpstr>Comic Sans MS</vt:lpstr>
      <vt:lpstr>Tw Cen MT</vt:lpstr>
      <vt:lpstr>Wingdings</vt:lpstr>
      <vt:lpstr>Wingdings 2</vt:lpstr>
      <vt:lpstr>가을</vt:lpstr>
      <vt:lpstr>6장 상속</vt:lpstr>
      <vt:lpstr>6장의 목표</vt:lpstr>
      <vt:lpstr>상속이란?</vt:lpstr>
      <vt:lpstr>상속의 형식</vt:lpstr>
      <vt:lpstr>상속의 예</vt:lpstr>
      <vt:lpstr>무엇이 상속되는가?</vt:lpstr>
      <vt:lpstr>상속받은 필드와 메소드 사용하기</vt:lpstr>
      <vt:lpstr>왜 상속을 사용하는가?</vt:lpstr>
      <vt:lpstr>왜 상속을 사용하는가?</vt:lpstr>
      <vt:lpstr>자바 상속의 특징</vt:lpstr>
      <vt:lpstr>예제: Animal 클래스와 Dog 클래스 만들어보기</vt:lpstr>
      <vt:lpstr>예제: 도형 예제</vt:lpstr>
      <vt:lpstr>예제: 도형 예제</vt:lpstr>
      <vt:lpstr>중간점검</vt:lpstr>
      <vt:lpstr>상속과 접근 지정자</vt:lpstr>
      <vt:lpstr>상속과 접근 지정자</vt:lpstr>
      <vt:lpstr>예제 코드</vt:lpstr>
      <vt:lpstr>예제: Person 클래스와 Student 클래스 만들어보기</vt:lpstr>
      <vt:lpstr>예제: Person 클래스와 Student 클래스 만들어보기</vt:lpstr>
      <vt:lpstr>예제: Person 클래스와 Student 클래스 만들어보기</vt:lpstr>
      <vt:lpstr>중간점검</vt:lpstr>
      <vt:lpstr>상속과 생성자</vt:lpstr>
      <vt:lpstr>왜 Derived 객체를 생성했는데 Base 생성자까지 호출되는 것일까?</vt:lpstr>
      <vt:lpstr>생성자의 호출 순서</vt:lpstr>
      <vt:lpstr>명시적인 생성자 호출</vt:lpstr>
      <vt:lpstr>묵시적인 생성자 호출</vt:lpstr>
      <vt:lpstr>오류가 발생하는 경우</vt:lpstr>
      <vt:lpstr>부모 클래스의 생성자 선택</vt:lpstr>
      <vt:lpstr>예제: Person 클래스와 Employee 클래스 만들어보기</vt:lpstr>
      <vt:lpstr>PowerPoint 프레젠테이션</vt:lpstr>
      <vt:lpstr>중간점검 </vt:lpstr>
      <vt:lpstr>메소드 오버라이딩</vt:lpstr>
      <vt:lpstr>예제</vt:lpstr>
      <vt:lpstr>예제</vt:lpstr>
      <vt:lpstr>경고</vt:lpstr>
      <vt:lpstr>키워드 super를 사용하여 부모 클래스 멤버 접근</vt:lpstr>
      <vt:lpstr>예제</vt:lpstr>
      <vt:lpstr>오버라이딩 vs 오버로딩</vt:lpstr>
      <vt:lpstr>다형성</vt:lpstr>
      <vt:lpstr>정적 메소드를 오버라이드하면 어떻게 될까?</vt:lpstr>
      <vt:lpstr>Lab: Employee 클래스</vt:lpstr>
      <vt:lpstr>Lab: Employee 클래스</vt:lpstr>
      <vt:lpstr>중간점검 </vt:lpstr>
      <vt:lpstr>다형성이란?</vt:lpstr>
      <vt:lpstr>다형성을 어떻게 사용할 수 있을까?</vt:lpstr>
      <vt:lpstr>업캐스팅</vt:lpstr>
      <vt:lpstr>업캐스팅</vt:lpstr>
      <vt:lpstr>업캐스팅</vt:lpstr>
      <vt:lpstr>자식 클래스와 부모 클래스의 포함 관계</vt:lpstr>
      <vt:lpstr>업캐스팅</vt:lpstr>
      <vt:lpstr>업캐스팅</vt:lpstr>
      <vt:lpstr>업캐스팅 vs 다운캐스팅</vt:lpstr>
      <vt:lpstr>업캐스팅 vs 다운캐스팅</vt:lpstr>
      <vt:lpstr>동적 바인딩</vt:lpstr>
      <vt:lpstr>동적 바인딩</vt:lpstr>
      <vt:lpstr>업캐스팅의 활용</vt:lpstr>
      <vt:lpstr>업캐스팅의 활용</vt:lpstr>
      <vt:lpstr>instanceof 연산자</vt:lpstr>
      <vt:lpstr>종단 클래스과 종단 메소드</vt:lpstr>
      <vt:lpstr>중간점검</vt:lpstr>
      <vt:lpstr>Lab: 도형 면적 계산하기</vt:lpstr>
      <vt:lpstr>Sol: 도형 면적 계산하기</vt:lpstr>
      <vt:lpstr>Sol: 도형 면적 계산하기</vt:lpstr>
      <vt:lpstr>Lab: 동물 다형성</vt:lpstr>
      <vt:lpstr>Sol: </vt:lpstr>
      <vt:lpstr>상속 vs 구성 </vt:lpstr>
      <vt:lpstr>상속 vs 구성 </vt:lpstr>
      <vt:lpstr>is-a 관계 </vt:lpstr>
      <vt:lpstr>is-a 관계 </vt:lpstr>
      <vt:lpstr>has-a 관계 </vt:lpstr>
      <vt:lpstr>has-a 관계 </vt:lpstr>
      <vt:lpstr>has-a 관계 </vt:lpstr>
      <vt:lpstr>구성 vs 집합</vt:lpstr>
      <vt:lpstr>구성 vs 집합</vt:lpstr>
      <vt:lpstr>잘못 사용하는 경우</vt:lpstr>
      <vt:lpstr>올바른 사용</vt:lpstr>
      <vt:lpstr>예제: 구성과 상속</vt:lpstr>
      <vt:lpstr>예제: 구성과 상속</vt:lpstr>
      <vt:lpstr>예제: 구성과 상속</vt:lpstr>
      <vt:lpstr>중간점검</vt:lpstr>
      <vt:lpstr>Mini Project: 카드(Card)와 덱(Deck)</vt:lpstr>
      <vt:lpstr>Mini Project: 텍스트 기반 게임</vt:lpstr>
      <vt:lpstr>Summary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581</cp:revision>
  <dcterms:created xsi:type="dcterms:W3CDTF">2007-06-29T06:43:39Z</dcterms:created>
  <dcterms:modified xsi:type="dcterms:W3CDTF">2022-02-24T12:16:39Z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